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9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8" r:id="rId3"/>
    <p:sldId id="276" r:id="rId4"/>
    <p:sldId id="292" r:id="rId5"/>
    <p:sldId id="298" r:id="rId6"/>
    <p:sldId id="296" r:id="rId7"/>
    <p:sldId id="297" r:id="rId8"/>
    <p:sldId id="291" r:id="rId9"/>
    <p:sldId id="259" r:id="rId10"/>
    <p:sldId id="295" r:id="rId11"/>
    <p:sldId id="267" r:id="rId12"/>
    <p:sldId id="289" r:id="rId13"/>
    <p:sldId id="280" r:id="rId14"/>
    <p:sldId id="293" r:id="rId15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A59"/>
    <a:srgbClr val="FF6C00"/>
    <a:srgbClr val="FFAB00"/>
    <a:srgbClr val="FFFFFF"/>
    <a:srgbClr val="FFFF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3929F-6500-5A40-AB51-7B5E4BF90726}" v="20" dt="2020-02-16T03:50:06.3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04"/>
    <p:restoredTop sz="96022"/>
  </p:normalViewPr>
  <p:slideViewPr>
    <p:cSldViewPr snapToGrid="0" snapToObjects="1">
      <p:cViewPr varScale="1">
        <p:scale>
          <a:sx n="149" d="100"/>
          <a:sy n="149" d="100"/>
        </p:scale>
        <p:origin x="168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ash Levy" userId="0f662538-7453-45f3-952a-fc9f1a7c515e" providerId="ADAL" clId="{14C3929F-6500-5A40-AB51-7B5E4BF90726}"/>
    <pc:docChg chg="undo custSel modSld sldOrd">
      <pc:chgData name="Akash Levy" userId="0f662538-7453-45f3-952a-fc9f1a7c515e" providerId="ADAL" clId="{14C3929F-6500-5A40-AB51-7B5E4BF90726}" dt="2020-02-18T05:23:00.791" v="193" actId="12"/>
      <pc:docMkLst>
        <pc:docMk/>
      </pc:docMkLst>
      <pc:sldChg chg="ord">
        <pc:chgData name="Akash Levy" userId="0f662538-7453-45f3-952a-fc9f1a7c515e" providerId="ADAL" clId="{14C3929F-6500-5A40-AB51-7B5E4BF90726}" dt="2020-02-15T02:09:37.469" v="80"/>
        <pc:sldMkLst>
          <pc:docMk/>
          <pc:sldMk cId="2640520032" sldId="256"/>
        </pc:sldMkLst>
      </pc:sldChg>
      <pc:sldChg chg="modSp">
        <pc:chgData name="Akash Levy" userId="0f662538-7453-45f3-952a-fc9f1a7c515e" providerId="ADAL" clId="{14C3929F-6500-5A40-AB51-7B5E4BF90726}" dt="2020-02-16T03:50:06.388" v="189"/>
        <pc:sldMkLst>
          <pc:docMk/>
          <pc:sldMk cId="3032292065" sldId="291"/>
        </pc:sldMkLst>
        <pc:graphicFrameChg chg="mod modGraphic">
          <ac:chgData name="Akash Levy" userId="0f662538-7453-45f3-952a-fc9f1a7c515e" providerId="ADAL" clId="{14C3929F-6500-5A40-AB51-7B5E4BF90726}" dt="2020-02-16T03:50:06.388" v="189"/>
          <ac:graphicFrameMkLst>
            <pc:docMk/>
            <pc:sldMk cId="3032292065" sldId="291"/>
            <ac:graphicFrameMk id="4" creationId="{E19D2BEE-4545-7345-9C55-C78DF1793DE6}"/>
          </ac:graphicFrameMkLst>
        </pc:graphicFrameChg>
      </pc:sldChg>
      <pc:sldChg chg="modSp">
        <pc:chgData name="Akash Levy" userId="0f662538-7453-45f3-952a-fc9f1a7c515e" providerId="ADAL" clId="{14C3929F-6500-5A40-AB51-7B5E4BF90726}" dt="2020-02-18T05:23:00.791" v="193" actId="12"/>
        <pc:sldMkLst>
          <pc:docMk/>
          <pc:sldMk cId="3188938582" sldId="295"/>
        </pc:sldMkLst>
        <pc:spChg chg="mod">
          <ac:chgData name="Akash Levy" userId="0f662538-7453-45f3-952a-fc9f1a7c515e" providerId="ADAL" clId="{14C3929F-6500-5A40-AB51-7B5E4BF90726}" dt="2020-02-18T05:23:00.791" v="193" actId="12"/>
          <ac:spMkLst>
            <pc:docMk/>
            <pc:sldMk cId="3188938582" sldId="295"/>
            <ac:spMk id="3" creationId="{A8A5E0AD-22DE-394A-8E61-20923BB1DE5F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ewdesignfile.com/post_server-folder-icon_308852/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7.jpg"/><Relationship Id="rId2" Type="http://schemas.openxmlformats.org/officeDocument/2006/relationships/hyperlink" Target="http://www.publicdomainpictures.net/view-image.php?image=75290&amp;picture=microscope-silhouette-clipart" TargetMode="External"/><Relationship Id="rId1" Type="http://schemas.openxmlformats.org/officeDocument/2006/relationships/image" Target="../media/image4.jpg"/><Relationship Id="rId6" Type="http://schemas.openxmlformats.org/officeDocument/2006/relationships/hyperlink" Target="http://webdental.wordpress.com/2010/11/22/encuesta-online/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en.wikipedia.org/wiki/Mathematical_optimization" TargetMode="External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ewdesignfile.com/post_server-folder-icon_308852/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7.jpg"/><Relationship Id="rId2" Type="http://schemas.openxmlformats.org/officeDocument/2006/relationships/hyperlink" Target="http://www.publicdomainpictures.net/view-image.php?image=75290&amp;picture=microscope-silhouette-clipart" TargetMode="External"/><Relationship Id="rId1" Type="http://schemas.openxmlformats.org/officeDocument/2006/relationships/image" Target="../media/image4.jpg"/><Relationship Id="rId6" Type="http://schemas.openxmlformats.org/officeDocument/2006/relationships/hyperlink" Target="http://webdental.wordpress.com/2010/11/22/encuesta-online/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en.wikipedia.org/wiki/Mathematical_optimization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DCD96B-1CB4-4444-9BDD-6D4474ABA551}" type="doc">
      <dgm:prSet loTypeId="urn:microsoft.com/office/officeart/2005/8/layout/p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448896-0B61-0443-B1D8-E5A262958848}">
      <dgm:prSet phldrT="[Text]"/>
      <dgm:spPr/>
      <dgm:t>
        <a:bodyPr/>
        <a:lstStyle/>
        <a:p>
          <a:r>
            <a:rPr lang="en-US" dirty="0"/>
            <a:t>Process Flow Development</a:t>
          </a:r>
        </a:p>
      </dgm:t>
    </dgm:pt>
    <dgm:pt modelId="{5BEFCD79-4B81-7049-A189-669EB4F49BE9}" type="parTrans" cxnId="{476E66C6-ECB6-EF42-90F4-53E8B7E80CB8}">
      <dgm:prSet/>
      <dgm:spPr/>
      <dgm:t>
        <a:bodyPr/>
        <a:lstStyle/>
        <a:p>
          <a:endParaRPr lang="en-US"/>
        </a:p>
      </dgm:t>
    </dgm:pt>
    <dgm:pt modelId="{17DB2A41-CD4D-3E49-B265-550BA5CA89CF}" type="sibTrans" cxnId="{476E66C6-ECB6-EF42-90F4-53E8B7E80CB8}">
      <dgm:prSet/>
      <dgm:spPr/>
      <dgm:t>
        <a:bodyPr/>
        <a:lstStyle/>
        <a:p>
          <a:endParaRPr lang="en-US"/>
        </a:p>
      </dgm:t>
    </dgm:pt>
    <dgm:pt modelId="{40661738-36FB-D94B-9B6F-9D0708EA0D02}">
      <dgm:prSet phldrT="[Text]"/>
      <dgm:spPr/>
      <dgm:t>
        <a:bodyPr/>
        <a:lstStyle/>
        <a:p>
          <a:r>
            <a:rPr lang="en-US" dirty="0"/>
            <a:t>Parameter Optimization</a:t>
          </a:r>
        </a:p>
      </dgm:t>
    </dgm:pt>
    <dgm:pt modelId="{D2E814DB-BE8C-D347-A772-A0451F2B3B34}" type="parTrans" cxnId="{471212F5-8FE3-2F49-A663-E6CE52F819BF}">
      <dgm:prSet/>
      <dgm:spPr/>
      <dgm:t>
        <a:bodyPr/>
        <a:lstStyle/>
        <a:p>
          <a:endParaRPr lang="en-US"/>
        </a:p>
      </dgm:t>
    </dgm:pt>
    <dgm:pt modelId="{1CE02477-9B7B-F649-ADBD-24BEFB61A198}" type="sibTrans" cxnId="{471212F5-8FE3-2F49-A663-E6CE52F819BF}">
      <dgm:prSet/>
      <dgm:spPr/>
      <dgm:t>
        <a:bodyPr/>
        <a:lstStyle/>
        <a:p>
          <a:endParaRPr lang="en-US"/>
        </a:p>
      </dgm:t>
    </dgm:pt>
    <dgm:pt modelId="{CD845EFB-8AA4-3F4E-9AF0-2ED675825E38}">
      <dgm:prSet phldrT="[Text]"/>
      <dgm:spPr/>
      <dgm:t>
        <a:bodyPr/>
        <a:lstStyle/>
        <a:p>
          <a:r>
            <a:rPr lang="en-US" dirty="0"/>
            <a:t>Comprehensive Documentation</a:t>
          </a:r>
        </a:p>
      </dgm:t>
    </dgm:pt>
    <dgm:pt modelId="{5CA2FA12-DF8D-A245-A02E-FD906E1D62AF}" type="parTrans" cxnId="{6BD62400-71BE-A440-8D2A-4F87D7C40E68}">
      <dgm:prSet/>
      <dgm:spPr/>
      <dgm:t>
        <a:bodyPr/>
        <a:lstStyle/>
        <a:p>
          <a:endParaRPr lang="en-US"/>
        </a:p>
      </dgm:t>
    </dgm:pt>
    <dgm:pt modelId="{5EF0DA96-6C32-BD49-A530-9BE3E42B24E1}" type="sibTrans" cxnId="{6BD62400-71BE-A440-8D2A-4F87D7C40E68}">
      <dgm:prSet/>
      <dgm:spPr/>
      <dgm:t>
        <a:bodyPr/>
        <a:lstStyle/>
        <a:p>
          <a:endParaRPr lang="en-US"/>
        </a:p>
      </dgm:t>
    </dgm:pt>
    <dgm:pt modelId="{CD1986FB-3A63-B74E-9F00-5F3C6D2DB2E2}">
      <dgm:prSet phldrT="[Text]"/>
      <dgm:spPr/>
      <dgm:t>
        <a:bodyPr/>
        <a:lstStyle/>
        <a:p>
          <a:r>
            <a:rPr lang="en-US" dirty="0"/>
            <a:t>SNF Database</a:t>
          </a:r>
        </a:p>
      </dgm:t>
    </dgm:pt>
    <dgm:pt modelId="{261465E0-D5EA-EB4E-B93D-95D674C374E8}" type="parTrans" cxnId="{06022033-0BAD-6F48-8B44-9BF542CFCC3B}">
      <dgm:prSet/>
      <dgm:spPr/>
      <dgm:t>
        <a:bodyPr/>
        <a:lstStyle/>
        <a:p>
          <a:endParaRPr lang="en-US"/>
        </a:p>
      </dgm:t>
    </dgm:pt>
    <dgm:pt modelId="{58C6D613-0C32-894A-B3C6-CABA6C33A37B}" type="sibTrans" cxnId="{06022033-0BAD-6F48-8B44-9BF542CFCC3B}">
      <dgm:prSet/>
      <dgm:spPr/>
      <dgm:t>
        <a:bodyPr/>
        <a:lstStyle/>
        <a:p>
          <a:endParaRPr lang="en-US"/>
        </a:p>
      </dgm:t>
    </dgm:pt>
    <dgm:pt modelId="{1397A005-5C7D-0647-BA66-D67C5F1206B0}" type="pres">
      <dgm:prSet presAssocID="{B9DCD96B-1CB4-4444-9BDD-6D4474ABA551}" presName="Name0" presStyleCnt="0">
        <dgm:presLayoutVars>
          <dgm:dir/>
          <dgm:resizeHandles val="exact"/>
        </dgm:presLayoutVars>
      </dgm:prSet>
      <dgm:spPr/>
    </dgm:pt>
    <dgm:pt modelId="{2445338B-8DBD-9D45-9A72-72BD0DB2AFAF}" type="pres">
      <dgm:prSet presAssocID="{9E448896-0B61-0443-B1D8-E5A262958848}" presName="compNode" presStyleCnt="0"/>
      <dgm:spPr/>
    </dgm:pt>
    <dgm:pt modelId="{E133D9AA-71F9-0147-AD58-CCAF90C68E16}" type="pres">
      <dgm:prSet presAssocID="{9E448896-0B61-0443-B1D8-E5A262958848}" presName="pict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3000" b="-23000"/>
          </a:stretch>
        </a:blipFill>
      </dgm:spPr>
      <dgm:extLst>
        <a:ext uri="{E40237B7-FDA0-4F09-8148-C483321AD2D9}">
          <dgm14:cNvPr xmlns:dgm14="http://schemas.microsoft.com/office/drawing/2010/diagram" id="0" name="" descr="Microscope Silhouette Clipart Free Stock Photo - Public Domain Pictures"/>
        </a:ext>
      </dgm:extLst>
    </dgm:pt>
    <dgm:pt modelId="{30C46069-8FC7-504E-A21A-059FB43AB1CD}" type="pres">
      <dgm:prSet presAssocID="{9E448896-0B61-0443-B1D8-E5A262958848}" presName="textRect" presStyleLbl="revTx" presStyleIdx="0" presStyleCnt="4">
        <dgm:presLayoutVars>
          <dgm:bulletEnabled val="1"/>
        </dgm:presLayoutVars>
      </dgm:prSet>
      <dgm:spPr/>
    </dgm:pt>
    <dgm:pt modelId="{EE33C8C4-29E0-E04A-86CB-52961919F216}" type="pres">
      <dgm:prSet presAssocID="{17DB2A41-CD4D-3E49-B265-550BA5CA89CF}" presName="sibTrans" presStyleLbl="sibTrans2D1" presStyleIdx="0" presStyleCnt="0"/>
      <dgm:spPr/>
    </dgm:pt>
    <dgm:pt modelId="{29E05418-AD29-6443-A8F0-ABC44AF07DF9}" type="pres">
      <dgm:prSet presAssocID="{40661738-36FB-D94B-9B6F-9D0708EA0D02}" presName="compNode" presStyleCnt="0"/>
      <dgm:spPr/>
    </dgm:pt>
    <dgm:pt modelId="{CE34268B-B165-DE4F-B33C-B07C9FF19B52}" type="pres">
      <dgm:prSet presAssocID="{40661738-36FB-D94B-9B6F-9D0708EA0D02}" presName="pictRect" presStyleLbl="node1" presStyleIdx="1" presStyleCnt="4"/>
      <dgm:spPr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8000" b="-8000"/>
          </a:stretch>
        </a:blipFill>
      </dgm:spPr>
      <dgm:extLst>
        <a:ext uri="{E40237B7-FDA0-4F09-8148-C483321AD2D9}">
          <dgm14:cNvPr xmlns:dgm14="http://schemas.microsoft.com/office/drawing/2010/diagram" id="0" name="" descr="Mathematical optimization - Wikipedia"/>
        </a:ext>
      </dgm:extLst>
    </dgm:pt>
    <dgm:pt modelId="{D77A0679-BF88-054E-A008-D4B8A9A1B24B}" type="pres">
      <dgm:prSet presAssocID="{40661738-36FB-D94B-9B6F-9D0708EA0D02}" presName="textRect" presStyleLbl="revTx" presStyleIdx="1" presStyleCnt="4">
        <dgm:presLayoutVars>
          <dgm:bulletEnabled val="1"/>
        </dgm:presLayoutVars>
      </dgm:prSet>
      <dgm:spPr/>
    </dgm:pt>
    <dgm:pt modelId="{AC618CC3-DC1B-A64C-A2CF-1E1AAB679EC5}" type="pres">
      <dgm:prSet presAssocID="{1CE02477-9B7B-F649-ADBD-24BEFB61A198}" presName="sibTrans" presStyleLbl="sibTrans2D1" presStyleIdx="0" presStyleCnt="0"/>
      <dgm:spPr/>
    </dgm:pt>
    <dgm:pt modelId="{F9756F67-DD2D-1A47-B757-D89A7FAED93B}" type="pres">
      <dgm:prSet presAssocID="{CD845EFB-8AA4-3F4E-9AF0-2ED675825E38}" presName="compNode" presStyleCnt="0"/>
      <dgm:spPr/>
    </dgm:pt>
    <dgm:pt modelId="{ABF62374-3728-8343-9B22-97E0F2C70C8C}" type="pres">
      <dgm:prSet presAssocID="{CD845EFB-8AA4-3F4E-9AF0-2ED675825E38}" presName="pictRect" presStyleLbl="node1" presStyleIdx="2" presStyleCnt="4"/>
      <dgm:spPr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000" r="-2000"/>
          </a:stretch>
        </a:blipFill>
      </dgm:spPr>
      <dgm:extLst>
        <a:ext uri="{E40237B7-FDA0-4F09-8148-C483321AD2D9}">
          <dgm14:cNvPr xmlns:dgm14="http://schemas.microsoft.com/office/drawing/2010/diagram" id="0" name="" descr="Encuesta Online | webdental.cl | Portal Odontologico | Comunidad de Odontologia | Odontologia ..."/>
        </a:ext>
      </dgm:extLst>
    </dgm:pt>
    <dgm:pt modelId="{6156EC48-A256-7640-9EF1-D08320430EF6}" type="pres">
      <dgm:prSet presAssocID="{CD845EFB-8AA4-3F4E-9AF0-2ED675825E38}" presName="textRect" presStyleLbl="revTx" presStyleIdx="2" presStyleCnt="4">
        <dgm:presLayoutVars>
          <dgm:bulletEnabled val="1"/>
        </dgm:presLayoutVars>
      </dgm:prSet>
      <dgm:spPr/>
    </dgm:pt>
    <dgm:pt modelId="{0822B314-165B-D244-BF84-A2CE2410C48D}" type="pres">
      <dgm:prSet presAssocID="{5EF0DA96-6C32-BD49-A530-9BE3E42B24E1}" presName="sibTrans" presStyleLbl="sibTrans2D1" presStyleIdx="0" presStyleCnt="0"/>
      <dgm:spPr/>
    </dgm:pt>
    <dgm:pt modelId="{43A191D8-2343-614A-A41A-53A622A4C96D}" type="pres">
      <dgm:prSet presAssocID="{CD1986FB-3A63-B74E-9F00-5F3C6D2DB2E2}" presName="compNode" presStyleCnt="0"/>
      <dgm:spPr/>
    </dgm:pt>
    <dgm:pt modelId="{AFF656E9-4740-9349-AAFE-13DF5C6B7CDD}" type="pres">
      <dgm:prSet presAssocID="{CD1986FB-3A63-B74E-9F00-5F3C6D2DB2E2}" presName="pictRect" presStyleLbl="node1" presStyleIdx="3" presStyleCnt="4" custLinFactNeighborY="6314"/>
      <dgm:spPr>
        <a:blipFill>
          <a:blip xmlns:r="http://schemas.openxmlformats.org/officeDocument/2006/relationships"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8000" b="-8000"/>
          </a:stretch>
        </a:blipFill>
      </dgm:spPr>
      <dgm:extLst>
        <a:ext uri="{E40237B7-FDA0-4F09-8148-C483321AD2D9}">
          <dgm14:cNvPr xmlns:dgm14="http://schemas.microsoft.com/office/drawing/2010/diagram" id="0" name="" descr="10 Server Folder Icon Images - Download File Server Icon, Server Icon Vector and Wood Folder ..."/>
        </a:ext>
      </dgm:extLst>
    </dgm:pt>
    <dgm:pt modelId="{60709805-8A73-224B-9856-91CEA0C99D7B}" type="pres">
      <dgm:prSet presAssocID="{CD1986FB-3A63-B74E-9F00-5F3C6D2DB2E2}" presName="textRect" presStyleLbl="revTx" presStyleIdx="3" presStyleCnt="4" custScaleX="80394">
        <dgm:presLayoutVars>
          <dgm:bulletEnabled val="1"/>
        </dgm:presLayoutVars>
      </dgm:prSet>
      <dgm:spPr/>
    </dgm:pt>
  </dgm:ptLst>
  <dgm:cxnLst>
    <dgm:cxn modelId="{6BD62400-71BE-A440-8D2A-4F87D7C40E68}" srcId="{B9DCD96B-1CB4-4444-9BDD-6D4474ABA551}" destId="{CD845EFB-8AA4-3F4E-9AF0-2ED675825E38}" srcOrd="2" destOrd="0" parTransId="{5CA2FA12-DF8D-A245-A02E-FD906E1D62AF}" sibTransId="{5EF0DA96-6C32-BD49-A530-9BE3E42B24E1}"/>
    <dgm:cxn modelId="{19BA6004-50F7-F94A-86BD-64407F8DB37C}" type="presOf" srcId="{1CE02477-9B7B-F649-ADBD-24BEFB61A198}" destId="{AC618CC3-DC1B-A64C-A2CF-1E1AAB679EC5}" srcOrd="0" destOrd="0" presId="urn:microsoft.com/office/officeart/2005/8/layout/pList1"/>
    <dgm:cxn modelId="{06022033-0BAD-6F48-8B44-9BF542CFCC3B}" srcId="{B9DCD96B-1CB4-4444-9BDD-6D4474ABA551}" destId="{CD1986FB-3A63-B74E-9F00-5F3C6D2DB2E2}" srcOrd="3" destOrd="0" parTransId="{261465E0-D5EA-EB4E-B93D-95D674C374E8}" sibTransId="{58C6D613-0C32-894A-B3C6-CABA6C33A37B}"/>
    <dgm:cxn modelId="{031C7F59-701B-884B-87AC-78161E587D5B}" type="presOf" srcId="{40661738-36FB-D94B-9B6F-9D0708EA0D02}" destId="{D77A0679-BF88-054E-A008-D4B8A9A1B24B}" srcOrd="0" destOrd="0" presId="urn:microsoft.com/office/officeart/2005/8/layout/pList1"/>
    <dgm:cxn modelId="{E9E9666D-6FBD-1144-87B8-5076556362B0}" type="presOf" srcId="{CD1986FB-3A63-B74E-9F00-5F3C6D2DB2E2}" destId="{60709805-8A73-224B-9856-91CEA0C99D7B}" srcOrd="0" destOrd="0" presId="urn:microsoft.com/office/officeart/2005/8/layout/pList1"/>
    <dgm:cxn modelId="{1FF58478-DD75-FB4B-93A0-EBA62B7FE10E}" type="presOf" srcId="{B9DCD96B-1CB4-4444-9BDD-6D4474ABA551}" destId="{1397A005-5C7D-0647-BA66-D67C5F1206B0}" srcOrd="0" destOrd="0" presId="urn:microsoft.com/office/officeart/2005/8/layout/pList1"/>
    <dgm:cxn modelId="{957B15A3-B6E8-EF42-BBC2-CE1B15294BB6}" type="presOf" srcId="{9E448896-0B61-0443-B1D8-E5A262958848}" destId="{30C46069-8FC7-504E-A21A-059FB43AB1CD}" srcOrd="0" destOrd="0" presId="urn:microsoft.com/office/officeart/2005/8/layout/pList1"/>
    <dgm:cxn modelId="{A3EDEFBB-7FE7-A646-9300-E50C00A2A956}" type="presOf" srcId="{5EF0DA96-6C32-BD49-A530-9BE3E42B24E1}" destId="{0822B314-165B-D244-BF84-A2CE2410C48D}" srcOrd="0" destOrd="0" presId="urn:microsoft.com/office/officeart/2005/8/layout/pList1"/>
    <dgm:cxn modelId="{476E66C6-ECB6-EF42-90F4-53E8B7E80CB8}" srcId="{B9DCD96B-1CB4-4444-9BDD-6D4474ABA551}" destId="{9E448896-0B61-0443-B1D8-E5A262958848}" srcOrd="0" destOrd="0" parTransId="{5BEFCD79-4B81-7049-A189-669EB4F49BE9}" sibTransId="{17DB2A41-CD4D-3E49-B265-550BA5CA89CF}"/>
    <dgm:cxn modelId="{BA9761DA-A9B9-1C40-A4B3-1A0FC7419EDA}" type="presOf" srcId="{CD845EFB-8AA4-3F4E-9AF0-2ED675825E38}" destId="{6156EC48-A256-7640-9EF1-D08320430EF6}" srcOrd="0" destOrd="0" presId="urn:microsoft.com/office/officeart/2005/8/layout/pList1"/>
    <dgm:cxn modelId="{471212F5-8FE3-2F49-A663-E6CE52F819BF}" srcId="{B9DCD96B-1CB4-4444-9BDD-6D4474ABA551}" destId="{40661738-36FB-D94B-9B6F-9D0708EA0D02}" srcOrd="1" destOrd="0" parTransId="{D2E814DB-BE8C-D347-A772-A0451F2B3B34}" sibTransId="{1CE02477-9B7B-F649-ADBD-24BEFB61A198}"/>
    <dgm:cxn modelId="{B97B27FF-EA86-8248-BD51-7244BF203D6D}" type="presOf" srcId="{17DB2A41-CD4D-3E49-B265-550BA5CA89CF}" destId="{EE33C8C4-29E0-E04A-86CB-52961919F216}" srcOrd="0" destOrd="0" presId="urn:microsoft.com/office/officeart/2005/8/layout/pList1"/>
    <dgm:cxn modelId="{85A7383F-9319-7A44-9556-F947AAEA80F3}" type="presParOf" srcId="{1397A005-5C7D-0647-BA66-D67C5F1206B0}" destId="{2445338B-8DBD-9D45-9A72-72BD0DB2AFAF}" srcOrd="0" destOrd="0" presId="urn:microsoft.com/office/officeart/2005/8/layout/pList1"/>
    <dgm:cxn modelId="{FDE2EFAE-05CD-484F-9774-22EB0FD72482}" type="presParOf" srcId="{2445338B-8DBD-9D45-9A72-72BD0DB2AFAF}" destId="{E133D9AA-71F9-0147-AD58-CCAF90C68E16}" srcOrd="0" destOrd="0" presId="urn:microsoft.com/office/officeart/2005/8/layout/pList1"/>
    <dgm:cxn modelId="{46230F03-5662-C041-8172-29CBBC0568A5}" type="presParOf" srcId="{2445338B-8DBD-9D45-9A72-72BD0DB2AFAF}" destId="{30C46069-8FC7-504E-A21A-059FB43AB1CD}" srcOrd="1" destOrd="0" presId="urn:microsoft.com/office/officeart/2005/8/layout/pList1"/>
    <dgm:cxn modelId="{2BCA398C-CD91-9447-B072-F9600035225E}" type="presParOf" srcId="{1397A005-5C7D-0647-BA66-D67C5F1206B0}" destId="{EE33C8C4-29E0-E04A-86CB-52961919F216}" srcOrd="1" destOrd="0" presId="urn:microsoft.com/office/officeart/2005/8/layout/pList1"/>
    <dgm:cxn modelId="{3B1A6A70-2A5F-314B-A065-241916A88F3A}" type="presParOf" srcId="{1397A005-5C7D-0647-BA66-D67C5F1206B0}" destId="{29E05418-AD29-6443-A8F0-ABC44AF07DF9}" srcOrd="2" destOrd="0" presId="urn:microsoft.com/office/officeart/2005/8/layout/pList1"/>
    <dgm:cxn modelId="{EAA791FA-E0D4-6348-B991-241E7A13385E}" type="presParOf" srcId="{29E05418-AD29-6443-A8F0-ABC44AF07DF9}" destId="{CE34268B-B165-DE4F-B33C-B07C9FF19B52}" srcOrd="0" destOrd="0" presId="urn:microsoft.com/office/officeart/2005/8/layout/pList1"/>
    <dgm:cxn modelId="{2500C367-469C-B844-90F9-10D90F7ADE14}" type="presParOf" srcId="{29E05418-AD29-6443-A8F0-ABC44AF07DF9}" destId="{D77A0679-BF88-054E-A008-D4B8A9A1B24B}" srcOrd="1" destOrd="0" presId="urn:microsoft.com/office/officeart/2005/8/layout/pList1"/>
    <dgm:cxn modelId="{8F7DC26C-EA94-4543-BE94-5F84E83A76AF}" type="presParOf" srcId="{1397A005-5C7D-0647-BA66-D67C5F1206B0}" destId="{AC618CC3-DC1B-A64C-A2CF-1E1AAB679EC5}" srcOrd="3" destOrd="0" presId="urn:microsoft.com/office/officeart/2005/8/layout/pList1"/>
    <dgm:cxn modelId="{A61A9AF1-9950-9046-BFD7-8F91431212BB}" type="presParOf" srcId="{1397A005-5C7D-0647-BA66-D67C5F1206B0}" destId="{F9756F67-DD2D-1A47-B757-D89A7FAED93B}" srcOrd="4" destOrd="0" presId="urn:microsoft.com/office/officeart/2005/8/layout/pList1"/>
    <dgm:cxn modelId="{10050352-DFFA-194B-94DF-77CAE26967F2}" type="presParOf" srcId="{F9756F67-DD2D-1A47-B757-D89A7FAED93B}" destId="{ABF62374-3728-8343-9B22-97E0F2C70C8C}" srcOrd="0" destOrd="0" presId="urn:microsoft.com/office/officeart/2005/8/layout/pList1"/>
    <dgm:cxn modelId="{CBDDC7D6-203D-E54F-B983-96378DC94B00}" type="presParOf" srcId="{F9756F67-DD2D-1A47-B757-D89A7FAED93B}" destId="{6156EC48-A256-7640-9EF1-D08320430EF6}" srcOrd="1" destOrd="0" presId="urn:microsoft.com/office/officeart/2005/8/layout/pList1"/>
    <dgm:cxn modelId="{DA502AB0-2D5F-6447-9AF7-99462B7D6F32}" type="presParOf" srcId="{1397A005-5C7D-0647-BA66-D67C5F1206B0}" destId="{0822B314-165B-D244-BF84-A2CE2410C48D}" srcOrd="5" destOrd="0" presId="urn:microsoft.com/office/officeart/2005/8/layout/pList1"/>
    <dgm:cxn modelId="{6A186FC6-8955-774C-AD3C-7A712B4E2237}" type="presParOf" srcId="{1397A005-5C7D-0647-BA66-D67C5F1206B0}" destId="{43A191D8-2343-614A-A41A-53A622A4C96D}" srcOrd="6" destOrd="0" presId="urn:microsoft.com/office/officeart/2005/8/layout/pList1"/>
    <dgm:cxn modelId="{87C65B90-DA51-F343-8BC3-DFB7FFACF078}" type="presParOf" srcId="{43A191D8-2343-614A-A41A-53A622A4C96D}" destId="{AFF656E9-4740-9349-AAFE-13DF5C6B7CDD}" srcOrd="0" destOrd="0" presId="urn:microsoft.com/office/officeart/2005/8/layout/pList1"/>
    <dgm:cxn modelId="{A48C92CE-43F1-0E4D-A8DF-B11B7CE5B1F4}" type="presParOf" srcId="{43A191D8-2343-614A-A41A-53A622A4C96D}" destId="{60709805-8A73-224B-9856-91CEA0C99D7B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3D9AA-71F9-0147-AD58-CCAF90C68E16}">
      <dsp:nvSpPr>
        <dsp:cNvPr id="0" name=""/>
        <dsp:cNvSpPr/>
      </dsp:nvSpPr>
      <dsp:spPr>
        <a:xfrm>
          <a:off x="173610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3000" b="-23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C46069-8FC7-504E-A21A-059FB43AB1CD}">
      <dsp:nvSpPr>
        <dsp:cNvPr id="0" name=""/>
        <dsp:cNvSpPr/>
      </dsp:nvSpPr>
      <dsp:spPr>
        <a:xfrm>
          <a:off x="173610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Process Flow Development</a:t>
          </a:r>
        </a:p>
      </dsp:txBody>
      <dsp:txXfrm>
        <a:off x="173610" y="1180194"/>
        <a:ext cx="1711598" cy="635003"/>
      </dsp:txXfrm>
    </dsp:sp>
    <dsp:sp modelId="{CE34268B-B165-DE4F-B33C-B07C9FF19B52}">
      <dsp:nvSpPr>
        <dsp:cNvPr id="0" name=""/>
        <dsp:cNvSpPr/>
      </dsp:nvSpPr>
      <dsp:spPr>
        <a:xfrm>
          <a:off x="2056441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8000" b="-8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7A0679-BF88-054E-A008-D4B8A9A1B24B}">
      <dsp:nvSpPr>
        <dsp:cNvPr id="0" name=""/>
        <dsp:cNvSpPr/>
      </dsp:nvSpPr>
      <dsp:spPr>
        <a:xfrm>
          <a:off x="2056441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Parameter Optimization</a:t>
          </a:r>
        </a:p>
      </dsp:txBody>
      <dsp:txXfrm>
        <a:off x="2056441" y="1180194"/>
        <a:ext cx="1711598" cy="635003"/>
      </dsp:txXfrm>
    </dsp:sp>
    <dsp:sp modelId="{ABF62374-3728-8343-9B22-97E0F2C70C8C}">
      <dsp:nvSpPr>
        <dsp:cNvPr id="0" name=""/>
        <dsp:cNvSpPr/>
      </dsp:nvSpPr>
      <dsp:spPr>
        <a:xfrm>
          <a:off x="3939272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000" r="-2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56EC48-A256-7640-9EF1-D08320430EF6}">
      <dsp:nvSpPr>
        <dsp:cNvPr id="0" name=""/>
        <dsp:cNvSpPr/>
      </dsp:nvSpPr>
      <dsp:spPr>
        <a:xfrm>
          <a:off x="3939272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Comprehensive Documentation</a:t>
          </a:r>
        </a:p>
      </dsp:txBody>
      <dsp:txXfrm>
        <a:off x="3939272" y="1180194"/>
        <a:ext cx="1711598" cy="635003"/>
      </dsp:txXfrm>
    </dsp:sp>
    <dsp:sp modelId="{AFF656E9-4740-9349-AAFE-13DF5C6B7CDD}">
      <dsp:nvSpPr>
        <dsp:cNvPr id="0" name=""/>
        <dsp:cNvSpPr/>
      </dsp:nvSpPr>
      <dsp:spPr>
        <a:xfrm>
          <a:off x="5822103" y="75363"/>
          <a:ext cx="1711598" cy="1179291"/>
        </a:xfrm>
        <a:prstGeom prst="roundRect">
          <a:avLst/>
        </a:prstGeom>
        <a:blipFill>
          <a:blip xmlns:r="http://schemas.openxmlformats.org/officeDocument/2006/relationships"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8000" b="-8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709805-8A73-224B-9856-91CEA0C99D7B}">
      <dsp:nvSpPr>
        <dsp:cNvPr id="0" name=""/>
        <dsp:cNvSpPr/>
      </dsp:nvSpPr>
      <dsp:spPr>
        <a:xfrm>
          <a:off x="5989891" y="1180194"/>
          <a:ext cx="1376022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SNF Database</a:t>
          </a:r>
        </a:p>
      </dsp:txBody>
      <dsp:txXfrm>
        <a:off x="5989891" y="1180194"/>
        <a:ext cx="1376022" cy="6350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9E497B3-C21B-414D-BEF0-3624C92211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137967-052C-1E4F-A239-8653E35C5B0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EC70CCDB-42C0-D048-80CB-008F24B12ADD}" type="datetimeFigureOut">
              <a:rPr lang="en-US" altLang="en-US"/>
              <a:pPr/>
              <a:t>2/18/20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1A693-2704-F643-A808-1AEABE43B2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97AE8A-66C9-3941-A80B-B897287F5E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37DC060-7AFA-F441-9A60-0F577BC3E10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6.tiff>
</file>

<file path=ppt/media/image17.tiff>
</file>

<file path=ppt/media/image3.jpeg>
</file>

<file path=ppt/media/image4.jpg>
</file>

<file path=ppt/media/image5.pn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04A98B-8B30-614C-A107-D55074CDB8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B9B55-4D77-8342-81BA-26CCAFFDA4D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4607092-41FF-244E-BCDC-3413D7A4C42A}" type="datetimeFigureOut">
              <a:rPr lang="en-US" altLang="en-US"/>
              <a:pPr/>
              <a:t>2/18/20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DB25CF5-336B-4E4E-9F61-70250ABD06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F8F93E7-C7D6-AE4E-A1AE-C0525BE524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6A5DD-0975-6E48-8518-1D3E082443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8ABC77-77D7-8944-BBF1-8BBC661722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612B983-3B3C-2F41-A372-FA161441C52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269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0396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Dose: 70, defoc: -2 on Heidelberg-2</a:t>
            </a:r>
          </a:p>
          <a:p>
            <a:r>
              <a:rPr lang="en-US" dirty="0"/>
              <a:t>Dose: 80ish, defoc: -2 on Heidelberg-1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4173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1885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6232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35800731-C701-C742-A510-3E864367A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4811713"/>
            <a:ext cx="2046288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45861BB-B542-ED45-94BF-BC53C13E6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77B70CB5-65E1-A841-B067-691CB91F5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800555"/>
            <a:ext cx="8229600" cy="618473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3599022"/>
            <a:ext cx="6059488" cy="20574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2419028"/>
            <a:ext cx="8229600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50086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025FBE7-F8F8-0946-9104-DF528E6CFF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1B6512F2-C882-3641-856E-0F4ABFCAB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06396199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7" y="908685"/>
            <a:ext cx="7700963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342992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44031500-BF3D-1946-BB24-97AA96F30E56}"/>
              </a:ext>
            </a:extLst>
          </p:cNvPr>
          <p:cNvSpPr txBox="1">
            <a:spLocks/>
          </p:cNvSpPr>
          <p:nvPr/>
        </p:nvSpPr>
        <p:spPr>
          <a:xfrm>
            <a:off x="60325" y="7938"/>
            <a:ext cx="457200" cy="4572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A4C23068-A3F7-AC4B-A6A1-0982DAC0E5C9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908685"/>
            <a:ext cx="3779838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37800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908685"/>
            <a:ext cx="7707862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7" y="2841313"/>
            <a:ext cx="7707313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996954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2837497"/>
            <a:ext cx="3779838" cy="183023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364861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7" y="908686"/>
            <a:ext cx="3787775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7" y="2840613"/>
            <a:ext cx="3781425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2840613"/>
            <a:ext cx="3779838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828149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02FC40D0-B094-3642-850B-BCC7AABE558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49325" y="358775"/>
            <a:ext cx="770731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560C8-A33C-DF4F-9271-4DA5795FF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9325" y="903288"/>
            <a:ext cx="7707313" cy="37639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633BB8CB-6483-A94A-833D-DF64A3D870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AB7E1A74-30FD-DF46-9112-0B69ECCAE65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CD5AE5-2C96-D846-A6E3-B22F288343BE}"/>
              </a:ext>
            </a:extLst>
          </p:cNvPr>
          <p:cNvSpPr/>
          <p:nvPr/>
        </p:nvSpPr>
        <p:spPr>
          <a:xfrm>
            <a:off x="-11113" y="0"/>
            <a:ext cx="9155113" cy="3429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8C1515"/>
              </a:solidFill>
              <a:latin typeface="Arial"/>
            </a:endParaRPr>
          </a:p>
        </p:txBody>
      </p:sp>
      <p:pic>
        <p:nvPicPr>
          <p:cNvPr id="5126" name="Picture 10" title="Stanford University">
            <a:extLst>
              <a:ext uri="{FF2B5EF4-FFF2-40B4-BE49-F238E27FC236}">
                <a16:creationId xmlns:a16="http://schemas.microsoft.com/office/drawing/2014/main" id="{A777A49E-809C-C447-AF83-C0450E4B78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525" y="4856163"/>
            <a:ext cx="15462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</p:sldLayoutIdLst>
  <p:transition spd="slow">
    <p:fade/>
  </p:transition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1600" kern="1200" cap="small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F0502020204030204" pitchFamily="34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F0502020204030204" pitchFamily="34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e/2PACX-1vRfd5BxH0u22xoMtiLu3S16gvbFtYoo4H3x5QLuRKrO8Zx_K7MJCzcoT4pUJ2KeorcmlBSPN2T4TMqY/pu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google.com/document/d/e/2PACX-1vQVrNtPxQQrxWfnSRrWFPW6J91AlmBdPehf2V-pV_beCoSDluY7y16DNZp7VRrlE7GDCxfF3EnTlmk3/pub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A4EA3-162A-0C46-BEF9-B4D557F680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SNF RRAM Standard Process Flow and Characterization of Lesker-2 TiN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4D22-282E-2C42-A948-FC35844C6F9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b="1" dirty="0"/>
              <a:t>Project Members:</a:t>
            </a:r>
            <a:r>
              <a:rPr lang="en-US" dirty="0"/>
              <a:t> Akash Levy, Jung-Soo Ko</a:t>
            </a:r>
          </a:p>
          <a:p>
            <a:r>
              <a:rPr lang="en-US" b="1" dirty="0"/>
              <a:t>Staff Mentors: </a:t>
            </a:r>
            <a:r>
              <a:rPr lang="en-US" dirty="0"/>
              <a:t>Michelle Rincon, Vijay Narasimhan, J Provine, Usha Raghuram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D6A2ADD-7B62-8A42-9970-54A3BD6566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ENGR241 Week 6 Updates</a:t>
            </a:r>
          </a:p>
        </p:txBody>
      </p:sp>
    </p:spTree>
    <p:extLst>
      <p:ext uri="{BB962C8B-B14F-4D97-AF65-F5344CB8AC3E}">
        <p14:creationId xmlns:p14="http://schemas.microsoft.com/office/powerpoint/2010/main" val="2640520032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75255-D1A8-0643-A5AD-64B4BE0B5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Updates: New Samples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5E0AD-22DE-394A-8E61-20923BB1DE5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2">
            <a:normAutofit fontScale="62500" lnSpcReduction="20000"/>
          </a:bodyPr>
          <a:lstStyle/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RCA clean wafer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Grow 50nm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with thermco4 (20 min. of 900C wet growth)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Deposit 10nm Ti on AJA (0.5Å/s)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Deposit 30nm Pt on AJA (1Å/s)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Deposit 150nm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with ccp-dep (SiO350-0, SiOx1 350C, 2.5 min)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Woollam to check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thickness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Measure 55-75 degrees, use n-k fit for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endParaRPr lang="en-US" dirty="0">
              <a:solidFill>
                <a:srgbClr val="595A59"/>
              </a:solidFill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S1: 2320Å, R1: 1504Å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Photolithography (1)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YES Oven default recipe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SVG Coat 2 with 1µm Shipley 3612 resist, 2mm EBR, skip vapor prime step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Expose with Heidelberg (use defoc: -2, dose: 70/80 for Heidelberg1/2, 350nm laser src)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SVG Develop (1µm 3612 dev) w/post-exposure bake and inspect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PT-Ox: </a:t>
            </a:r>
            <a:r>
              <a:rPr lang="en-US" dirty="0" err="1">
                <a:solidFill>
                  <a:srgbClr val="595A59"/>
                </a:solidFill>
              </a:rPr>
              <a:t>Ox_ER_Test</a:t>
            </a:r>
            <a:r>
              <a:rPr lang="en-US" dirty="0">
                <a:solidFill>
                  <a:srgbClr val="595A59"/>
                </a:solidFill>
              </a:rPr>
              <a:t>, 210 sec.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Resist ashing: Matrix default recipe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Metal cleaning on wbflexcorr (1)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SRS-100 for </a:t>
            </a:r>
            <a:r>
              <a:rPr lang="en-US" dirty="0">
                <a:solidFill>
                  <a:srgbClr val="595A59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stripping photoresist from metal wafers</a:t>
            </a:r>
            <a:r>
              <a:rPr lang="en-US" dirty="0">
                <a:solidFill>
                  <a:srgbClr val="595A59"/>
                </a:solidFill>
              </a:rPr>
              <a:t>, 60C, 15 min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PRS-1000 for</a:t>
            </a:r>
            <a:r>
              <a:rPr lang="en-US" dirty="0">
                <a:solidFill>
                  <a:srgbClr val="595A59"/>
                </a:solidFill>
                <a:hlinkClick r:id="rId4" tooltip="https://docs.google.com/document/d/e/2PACX-1vQVrNtPxQQrxWfnSRrWFPW6J91AlmBdPehf2V-pV_beCoSDluY7y16DNZp7VRrlE7GDCxfF3EnTlmk3/pu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final metal clean before deposition</a:t>
            </a:r>
            <a:r>
              <a:rPr lang="en-US" dirty="0">
                <a:solidFill>
                  <a:srgbClr val="595A59"/>
                </a:solidFill>
              </a:rPr>
              <a:t>, 40C, 10 min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Alphastep to check etching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Matched Woollam extremely well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Fiji1 thermal HfO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: 50 cyc. condition,100 cyc. @ 200C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Woollam to check HfO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thickness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Measure 55-75 degrees, use n-k for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from before thickness and n-k from before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S1: 182Å, R1: 229Å, R2: 233Å, R3: 130Å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Strangely high deposition rate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TiN deposition 30nm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Photolithography (2)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PT-MTL: Al-HiPRSel-Usha, 30s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Should etch through all of TiN and some oxide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Resist ashing: Matrix default recipe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Microscope to ensure TiN is patterned correctly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Photolithography (3)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PT-Ox: </a:t>
            </a:r>
            <a:r>
              <a:rPr lang="en-US" dirty="0" err="1">
                <a:solidFill>
                  <a:srgbClr val="595A59"/>
                </a:solidFill>
              </a:rPr>
              <a:t>Ox_ER_Test</a:t>
            </a:r>
            <a:r>
              <a:rPr lang="en-US" dirty="0">
                <a:solidFill>
                  <a:srgbClr val="595A59"/>
                </a:solidFill>
              </a:rPr>
              <a:t>, 210 sec.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Resist ashing: Matrix default recipe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Microscope to ensure Pt contact is patterned correctly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Metal cleaning on wbflexcorr (2)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Electrical testing</a:t>
            </a:r>
          </a:p>
        </p:txBody>
      </p:sp>
    </p:spTree>
    <p:extLst>
      <p:ext uri="{BB962C8B-B14F-4D97-AF65-F5344CB8AC3E}">
        <p14:creationId xmlns:p14="http://schemas.microsoft.com/office/powerpoint/2010/main" val="3188938582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35CFE8-1D7B-1949-B21E-295851AA9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9C689-B993-9E47-97BB-97B0094E9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CB6CBEF-2517-1740-85ED-B2D5D0FCA0E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801030914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D3CE2-1D57-584D-B236-E4F62FB6F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AFM Roughness Measurements: AJA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31DE86-B3AB-E442-B453-7B878F7A2BA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49325" y="1238106"/>
            <a:ext cx="3787775" cy="309908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22A2E43-41B9-8B49-BAA7-726122EA401B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4876800" y="1241353"/>
            <a:ext cx="3779838" cy="30925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0DF3A9-BC5F-384B-AAAA-36C5B13D4333}"/>
              </a:ext>
            </a:extLst>
          </p:cNvPr>
          <p:cNvSpPr txBox="1"/>
          <p:nvPr/>
        </p:nvSpPr>
        <p:spPr>
          <a:xfrm>
            <a:off x="948776" y="4333947"/>
            <a:ext cx="256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Roughness: 1.02nm SiO</a:t>
            </a:r>
            <a:r>
              <a:rPr lang="en-US" baseline="-25000" dirty="0"/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590A52-0FFB-0645-A5ED-97F1B545C6E3}"/>
              </a:ext>
            </a:extLst>
          </p:cNvPr>
          <p:cNvSpPr/>
          <p:nvPr/>
        </p:nvSpPr>
        <p:spPr>
          <a:xfrm>
            <a:off x="4802707" y="4333947"/>
            <a:ext cx="24416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Roughness: 1.22nm TiN</a:t>
            </a:r>
          </a:p>
          <a:p>
            <a:r>
              <a:rPr lang="en-US" dirty="0"/>
              <a:t>0.67nm independent</a:t>
            </a:r>
          </a:p>
        </p:txBody>
      </p:sp>
    </p:spTree>
    <p:extLst>
      <p:ext uri="{BB962C8B-B14F-4D97-AF65-F5344CB8AC3E}">
        <p14:creationId xmlns:p14="http://schemas.microsoft.com/office/powerpoint/2010/main" val="2140619426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75B1E-8050-564A-AB6C-93ECF9E76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AJA TiN Sputter Recipe: Reactive Sputtering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F6EBE-5A8F-F542-A45C-70A698A4E45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1">
            <a:normAutofit fontScale="925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Target:</a:t>
            </a:r>
            <a:r>
              <a:rPr lang="en-US" dirty="0"/>
              <a:t> Ti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RF Power: </a:t>
            </a:r>
            <a:r>
              <a:rPr lang="en-US" dirty="0"/>
              <a:t>200W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150W also ok; different dep rates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Wafer Bias:</a:t>
            </a:r>
            <a:r>
              <a:rPr lang="en-US" dirty="0"/>
              <a:t> 100V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DC bias 92-94V on AJA in practice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Ar Flow:</a:t>
            </a:r>
            <a:r>
              <a:rPr lang="en-US" dirty="0"/>
              <a:t> 30 sccm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N Flow:</a:t>
            </a:r>
            <a:r>
              <a:rPr lang="en-US" dirty="0"/>
              <a:t> 3 sccm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Unit conversion means that this is written as 30 on AJA somehow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Set Pressure:</a:t>
            </a:r>
            <a:r>
              <a:rPr lang="en-US" dirty="0"/>
              <a:t> 2.15 mTorr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1.8-1.9 mTorr on AJA in practice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AAD994-00AC-E243-B3E3-18CF8546D93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85000" lnSpcReduction="10000"/>
          </a:bodyPr>
          <a:lstStyle/>
          <a:p>
            <a:pPr marL="0" lvl="1" indent="0">
              <a:buNone/>
            </a:pPr>
            <a:r>
              <a:rPr lang="en-US" b="1" dirty="0"/>
              <a:t>Recipe: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Load sample and wait for 1e-7 base chamber pressure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Plasma on another target (conductive) e.g. Al, GeTe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Eases plasma ignition for TiN target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Plasma on Ti target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Bias on other target off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ramp-up of Ti target RF power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 minutes pre-sputtering of Ti target (shutter closed, no wafer bias)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ramp-up of wafer bias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Open shutter and deposit for X seconds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Close shutter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ramp-down of Ti target RF power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34756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8B04-6D74-7A49-B307-193264070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 on TiN Sputtering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702B9-ED17-2B4E-8C88-2D44DB91429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100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TiN films absorb a high concentration of contaminants including hydrogen, carbon, and oxygen when they are exposed to air after deposition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With the target–substrate distance set to 88 mm the </a:t>
            </a:r>
            <a:r>
              <a:rPr lang="en-US" b="1" dirty="0"/>
              <a:t>contaminant levels increase from ∼0.1% to ∼10% as the pressure is increased from 2 to 9 mTorr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contaminant concentrations also correlate with in-plane distance from the center of the substrate and increase by roughly two orders of magnitude as the target–substrate distance is increased from 88 to 266 mm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Contaminants strongly influence properties of TiN thin films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Resistivity of stoichiometric films increases by around a factor of 5 as the oxygen content increases from 0.1% to 11%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Energy of the sputtered TiN particles plays crucial role in determining the film properties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Important to precisely control the energy of these particles to obtain high-quality TiN</a:t>
            </a:r>
          </a:p>
          <a:p>
            <a:pPr marL="0" indent="0"/>
            <a:endParaRPr lang="en-US" sz="1100" dirty="0"/>
          </a:p>
          <a:p>
            <a:pPr marL="0" indent="0"/>
            <a:r>
              <a:rPr lang="en-US" sz="1100" dirty="0" err="1"/>
              <a:t>Ohya</a:t>
            </a:r>
            <a:r>
              <a:rPr lang="en-US" sz="1100" dirty="0"/>
              <a:t>, S., B. </a:t>
            </a:r>
            <a:r>
              <a:rPr lang="en-US" sz="1100" dirty="0" err="1"/>
              <a:t>Chiaro</a:t>
            </a:r>
            <a:r>
              <a:rPr lang="en-US" sz="1100" dirty="0"/>
              <a:t>, A. </a:t>
            </a:r>
            <a:r>
              <a:rPr lang="en-US" sz="1100" dirty="0" err="1"/>
              <a:t>Megrant</a:t>
            </a:r>
            <a:r>
              <a:rPr lang="en-US" sz="1100" dirty="0"/>
              <a:t>, C. Neill, R. </a:t>
            </a:r>
            <a:r>
              <a:rPr lang="en-US" sz="1100" dirty="0" err="1"/>
              <a:t>Barends</a:t>
            </a:r>
            <a:r>
              <a:rPr lang="en-US" sz="1100" dirty="0"/>
              <a:t>, Y. Chen, J. Kelly et al. "Room temperature deposition of sputtered TiN films for superconducting coplanar waveguide resonators." </a:t>
            </a:r>
            <a:r>
              <a:rPr lang="en-US" sz="1100" i="1" dirty="0"/>
              <a:t>Superconductor Science and Technology</a:t>
            </a:r>
            <a:r>
              <a:rPr lang="en-US" sz="1100" dirty="0"/>
              <a:t> 27, no. 1 (2013): 015009.</a:t>
            </a:r>
          </a:p>
        </p:txBody>
      </p:sp>
    </p:spTree>
    <p:extLst>
      <p:ext uri="{BB962C8B-B14F-4D97-AF65-F5344CB8AC3E}">
        <p14:creationId xmlns:p14="http://schemas.microsoft.com/office/powerpoint/2010/main" val="2506385024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D4C1-6252-A14B-B87E-3D19CB61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&amp;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9D234-25C1-D849-BAB7-0D42D428BA7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Test and characterize ALD RRAM devices</a:t>
            </a:r>
          </a:p>
          <a:p>
            <a:pPr lvl="1"/>
            <a:r>
              <a:rPr lang="en-US" dirty="0"/>
              <a:t>Develop TiN recipe on new Lesker with low oxygen contamination</a:t>
            </a:r>
          </a:p>
          <a:p>
            <a:pPr lvl="1"/>
            <a:r>
              <a:rPr lang="en-US" dirty="0"/>
              <a:t>Compare TiN properties (composition, resistivity, topography)</a:t>
            </a:r>
          </a:p>
          <a:p>
            <a:pPr lvl="1"/>
            <a:r>
              <a:rPr lang="en-US" dirty="0"/>
              <a:t>Make electrical/imaging data and test structure layouts available to SNF</a:t>
            </a:r>
          </a:p>
          <a:p>
            <a:pPr lvl="1"/>
            <a:r>
              <a:rPr lang="en-US" dirty="0"/>
              <a:t>Make SOPs for RRAM stacks and report TiN findings</a:t>
            </a:r>
          </a:p>
          <a:p>
            <a:pPr lvl="1">
              <a:buClr>
                <a:srgbClr val="8C1515"/>
              </a:buClr>
            </a:pPr>
            <a:endParaRPr lang="en-US" dirty="0"/>
          </a:p>
          <a:p>
            <a:pPr lvl="1">
              <a:buClr>
                <a:srgbClr val="8C1515"/>
              </a:buClr>
            </a:pPr>
            <a:endParaRPr lang="en-US" i="1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37C2662-10B9-1D47-B6F7-5DB04EEB9B7D}"/>
              </a:ext>
            </a:extLst>
          </p:cNvPr>
          <p:cNvGraphicFramePr>
            <a:graphicFrameLocks noGrp="1"/>
          </p:cNvGraphicFramePr>
          <p:nvPr>
            <p:ph sz="quarter" idx="11"/>
          </p:nvPr>
        </p:nvGraphicFramePr>
        <p:xfrm>
          <a:off x="949325" y="2841625"/>
          <a:ext cx="7707313" cy="1816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6602822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75255-D1A8-0643-A5AD-64B4BE0B5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Updates: Fabrication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5E0AD-22DE-394A-8E61-20923BB1DE5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1">
            <a:normAutofit lnSpcReduction="10000"/>
          </a:bodyPr>
          <a:lstStyle/>
          <a:p>
            <a:pPr lvl="1">
              <a:buFont typeface="Wingdings" pitchFamily="2" charset="2"/>
              <a:buChar char="ü"/>
            </a:pPr>
            <a:r>
              <a:rPr lang="en-US" sz="1600" dirty="0"/>
              <a:t>Clean and grow SiO</a:t>
            </a:r>
            <a:r>
              <a:rPr lang="en-US" sz="1600" baseline="-25000" dirty="0"/>
              <a:t>2</a:t>
            </a:r>
            <a:r>
              <a:rPr lang="en-US" sz="1600" dirty="0"/>
              <a:t> for isolation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dirty="0"/>
              <a:t>Sputter 30nm TiN (Sharpie for step)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AJA (non-SNF)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Lesker-1 (SNF)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dirty="0"/>
              <a:t>Lesker-2 (SNF)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dirty="0"/>
              <a:t>Characterization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XPS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Prometrix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dirty="0"/>
              <a:t>AFM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Alphastep</a:t>
            </a:r>
          </a:p>
          <a:p>
            <a:pPr lvl="2">
              <a:buFont typeface="Wingdings" pitchFamily="2" charset="2"/>
              <a:buChar char="q"/>
            </a:pPr>
            <a:endParaRPr lang="en-US" sz="1600" dirty="0"/>
          </a:p>
          <a:p>
            <a:pPr marL="0" lvl="1" indent="0">
              <a:buNone/>
            </a:pPr>
            <a:r>
              <a:rPr lang="en-US" sz="1600" b="1" dirty="0"/>
              <a:t>Trained on Lesker-2! Will run test wafer as soon as Badger interlock is set up</a:t>
            </a:r>
            <a:endParaRPr lang="en-US" sz="1600" b="1" dirty="0">
              <a:sym typeface="Wingdings" pitchFamily="2" charset="2"/>
            </a:endParaRPr>
          </a:p>
          <a:p>
            <a:pPr marL="0" lvl="1" indent="0">
              <a:buNone/>
            </a:pPr>
            <a:r>
              <a:rPr lang="en-US" sz="1600" b="1" dirty="0">
                <a:sym typeface="Wingdings" pitchFamily="2" charset="2"/>
              </a:rPr>
              <a:t>Looks like chamber pressure can go down to 1e-8 Torr on Lesker-2 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C91AB1A-4E22-4048-B8D7-D3AEE622D590}"/>
              </a:ext>
            </a:extLst>
          </p:cNvPr>
          <p:cNvGrpSpPr/>
          <p:nvPr/>
        </p:nvGrpSpPr>
        <p:grpSpPr>
          <a:xfrm>
            <a:off x="5511571" y="1861721"/>
            <a:ext cx="2676752" cy="1420057"/>
            <a:chOff x="4242102" y="3478578"/>
            <a:chExt cx="1542176" cy="103213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B9B78C-FF0F-4B4B-9962-5BC0070A8B2C}"/>
                </a:ext>
              </a:extLst>
            </p:cNvPr>
            <p:cNvSpPr/>
            <p:nvPr/>
          </p:nvSpPr>
          <p:spPr>
            <a:xfrm>
              <a:off x="4242102" y="4234815"/>
              <a:ext cx="1542176" cy="275897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5DF8672-A128-DE47-BE1F-22BC1922A4F4}"/>
                </a:ext>
              </a:extLst>
            </p:cNvPr>
            <p:cNvSpPr/>
            <p:nvPr/>
          </p:nvSpPr>
          <p:spPr>
            <a:xfrm>
              <a:off x="4242102" y="3737137"/>
              <a:ext cx="1542176" cy="494073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SiO</a:t>
              </a:r>
              <a:r>
                <a:rPr lang="en-US" baseline="-25000" dirty="0"/>
                <a:t>2</a:t>
              </a:r>
              <a:r>
                <a:rPr lang="en-US" dirty="0"/>
                <a:t>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6FFB316-0AA5-4A4B-93AF-2ED883AAA6B5}"/>
                </a:ext>
              </a:extLst>
            </p:cNvPr>
            <p:cNvSpPr/>
            <p:nvPr/>
          </p:nvSpPr>
          <p:spPr>
            <a:xfrm>
              <a:off x="4242102" y="3478578"/>
              <a:ext cx="1542176" cy="25495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TiN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94448922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B8FD-BFE7-7048-99B5-6F73AB2CF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 Film Comparison</a:t>
            </a:r>
          </a:p>
        </p:txBody>
      </p:sp>
      <p:pic>
        <p:nvPicPr>
          <p:cNvPr id="14" name="Content Placeholder 13" descr="A picture containing indoor, table, sitting, small&#10;&#10;Description automatically generated">
            <a:extLst>
              <a:ext uri="{FF2B5EF4-FFF2-40B4-BE49-F238E27FC236}">
                <a16:creationId xmlns:a16="http://schemas.microsoft.com/office/drawing/2014/main" id="{3DF275C7-34BB-C540-93B2-5515CA7EF514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49325" y="1367234"/>
            <a:ext cx="3787775" cy="2840831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B407812-5DF8-9E41-A59D-D98D3BB6D942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5550694" y="908050"/>
            <a:ext cx="2432050" cy="1824038"/>
          </a:xfr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3E9D5A-C20A-9944-9C69-FDCC9539F932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4"/>
          <a:stretch>
            <a:fillRect/>
          </a:stretch>
        </p:blipFill>
        <p:spPr>
          <a:xfrm>
            <a:off x="5546461" y="2836863"/>
            <a:ext cx="2440516" cy="183038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0C1D298-18B6-094F-9DDB-E62636E75406}"/>
              </a:ext>
            </a:extLst>
          </p:cNvPr>
          <p:cNvSpPr txBox="1"/>
          <p:nvPr/>
        </p:nvSpPr>
        <p:spPr>
          <a:xfrm>
            <a:off x="1844380" y="4208065"/>
            <a:ext cx="1997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AJA: gold standard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25E3DF-A455-B249-BAF5-9B8C0665C0F3}"/>
              </a:ext>
            </a:extLst>
          </p:cNvPr>
          <p:cNvSpPr txBox="1"/>
          <p:nvPr/>
        </p:nvSpPr>
        <p:spPr>
          <a:xfrm>
            <a:off x="5541063" y="2420434"/>
            <a:ext cx="2451312" cy="33855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  Lesker-1: bad conditions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822887-3E0F-994A-B12B-0EBF7D04658F}"/>
              </a:ext>
            </a:extLst>
          </p:cNvPr>
          <p:cNvSpPr txBox="1"/>
          <p:nvPr/>
        </p:nvSpPr>
        <p:spPr>
          <a:xfrm>
            <a:off x="5528239" y="2836863"/>
            <a:ext cx="2476961" cy="33855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00B050"/>
                </a:solidFill>
              </a:rPr>
              <a:t>Lesker-1: better conditions</a:t>
            </a:r>
          </a:p>
        </p:txBody>
      </p:sp>
    </p:spTree>
    <p:extLst>
      <p:ext uri="{BB962C8B-B14F-4D97-AF65-F5344CB8AC3E}">
        <p14:creationId xmlns:p14="http://schemas.microsoft.com/office/powerpoint/2010/main" val="1564538991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F96C2-5ED9-0540-9584-D4C3A61D9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AJA XPS Depth Profile</a:t>
            </a:r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5EBA63BB-6746-AA4A-B00C-B6A37588886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t="16952" b="20534"/>
          <a:stretch/>
        </p:blipFill>
        <p:spPr>
          <a:xfrm>
            <a:off x="2482808" y="908050"/>
            <a:ext cx="4646697" cy="3759200"/>
          </a:xfrm>
        </p:spPr>
      </p:pic>
    </p:spTree>
    <p:extLst>
      <p:ext uri="{BB962C8B-B14F-4D97-AF65-F5344CB8AC3E}">
        <p14:creationId xmlns:p14="http://schemas.microsoft.com/office/powerpoint/2010/main" val="2285519504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C1DA42A-2C9A-BC4E-A775-D2669AF04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XPS for Lesker-1 TiN Samples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E6ADD62-3692-8B45-B87D-AA6630D6FA9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90794" y="908050"/>
            <a:ext cx="2904836" cy="3759200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1950CF0E-C0A6-4D43-94AA-68F7916487F7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5314301" y="908050"/>
            <a:ext cx="2904836" cy="3759200"/>
          </a:xfrm>
        </p:spPr>
      </p:pic>
    </p:spTree>
    <p:extLst>
      <p:ext uri="{BB962C8B-B14F-4D97-AF65-F5344CB8AC3E}">
        <p14:creationId xmlns:p14="http://schemas.microsoft.com/office/powerpoint/2010/main" val="2537762684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FA440-3D3B-8A4A-A518-00E6EC79E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XPS for Lesker-1 TiN Samples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2024BC-C05B-2649-B63A-9B739E576A0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90794" y="908050"/>
            <a:ext cx="2904836" cy="375920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64B611C-E62D-8543-8630-B9949544F614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5314301" y="908050"/>
            <a:ext cx="2904836" cy="3759200"/>
          </a:xfrm>
        </p:spPr>
      </p:pic>
    </p:spTree>
    <p:extLst>
      <p:ext uri="{BB962C8B-B14F-4D97-AF65-F5344CB8AC3E}">
        <p14:creationId xmlns:p14="http://schemas.microsoft.com/office/powerpoint/2010/main" val="2803354657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2E681-4E1B-344B-B6B4-06184D4E8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 Properties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9D2BEE-4545-7345-9C55-C78DF1793DE6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202651633"/>
              </p:ext>
            </p:extLst>
          </p:nvPr>
        </p:nvGraphicFramePr>
        <p:xfrm>
          <a:off x="948776" y="1211313"/>
          <a:ext cx="6274436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0318">
                  <a:extLst>
                    <a:ext uri="{9D8B030D-6E8A-4147-A177-3AD203B41FA5}">
                      <a16:colId xmlns:a16="http://schemas.microsoft.com/office/drawing/2014/main" val="3081047722"/>
                    </a:ext>
                  </a:extLst>
                </a:gridCol>
                <a:gridCol w="794068">
                  <a:extLst>
                    <a:ext uri="{9D8B030D-6E8A-4147-A177-3AD203B41FA5}">
                      <a16:colId xmlns:a16="http://schemas.microsoft.com/office/drawing/2014/main" val="3585090238"/>
                    </a:ext>
                  </a:extLst>
                </a:gridCol>
                <a:gridCol w="821055">
                  <a:extLst>
                    <a:ext uri="{9D8B030D-6E8A-4147-A177-3AD203B41FA5}">
                      <a16:colId xmlns:a16="http://schemas.microsoft.com/office/drawing/2014/main" val="547712343"/>
                    </a:ext>
                  </a:extLst>
                </a:gridCol>
                <a:gridCol w="821055">
                  <a:extLst>
                    <a:ext uri="{9D8B030D-6E8A-4147-A177-3AD203B41FA5}">
                      <a16:colId xmlns:a16="http://schemas.microsoft.com/office/drawing/2014/main" val="753271820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305344408"/>
                    </a:ext>
                  </a:extLst>
                </a:gridCol>
                <a:gridCol w="821055">
                  <a:extLst>
                    <a:ext uri="{9D8B030D-6E8A-4147-A177-3AD203B41FA5}">
                      <a16:colId xmlns:a16="http://schemas.microsoft.com/office/drawing/2014/main" val="1472218936"/>
                    </a:ext>
                  </a:extLst>
                </a:gridCol>
                <a:gridCol w="868680">
                  <a:extLst>
                    <a:ext uri="{9D8B030D-6E8A-4147-A177-3AD203B41FA5}">
                      <a16:colId xmlns:a16="http://schemas.microsoft.com/office/drawing/2014/main" val="739879038"/>
                    </a:ext>
                  </a:extLst>
                </a:gridCol>
              </a:tblGrid>
              <a:tr h="192962"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AJA: 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Lesker-1: 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Lesker-1: 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Lesker-1: X3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Lesker-1: X4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Lesker-2: Y1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705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0255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Base 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~1e-7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~1e-6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~1e-6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~1e-6 Torr (?)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~1e-6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~1e-7 Torr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466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RF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150W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037791"/>
                  </a:ext>
                </a:extLst>
              </a:tr>
              <a:tr h="175683">
                <a:tc>
                  <a:txBody>
                    <a:bodyPr/>
                    <a:lstStyle/>
                    <a:p>
                      <a:r>
                        <a:rPr lang="en-US" sz="900" b="1" dirty="0"/>
                        <a:t>Gettering/Chamber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 min TiN 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2 min TiN 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 pre,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 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 min Ti pre,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 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 pre,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 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 pre,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 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6933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Wafer 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89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Ar/N 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30/3 sccm 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50/5 sccm 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30/3 sccm 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30/3 sccm 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30/0 sccm 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11.5/0 sccm 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4939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2.15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35-&gt;5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30-&gt;3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20-&gt;2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20-&gt;2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15-&gt;2 mTorr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9869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Sheet Resistance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15.650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FAILED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0000"/>
                          </a:solidFill>
                        </a:rPr>
                        <a:t>2428.0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304.8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129.9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772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Resistivity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67.25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FAILED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0000"/>
                          </a:solidFill>
                        </a:rPr>
                        <a:t>6313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927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519.6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4516"/>
                  </a:ext>
                </a:extLst>
              </a:tr>
              <a:tr h="156780">
                <a:tc>
                  <a:txBody>
                    <a:bodyPr/>
                    <a:lstStyle/>
                    <a:p>
                      <a:r>
                        <a:rPr lang="en-US" sz="900" b="1" dirty="0"/>
                        <a:t>Uniformity/Color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Excellent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Good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Good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679676"/>
                  </a:ext>
                </a:extLst>
              </a:tr>
              <a:tr h="165178">
                <a:tc>
                  <a:txBody>
                    <a:bodyPr/>
                    <a:lstStyle/>
                    <a:p>
                      <a:r>
                        <a:rPr lang="en-US" sz="900" b="1" dirty="0"/>
                        <a:t>Thickness/Time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43nm/1800s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26nm/900s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30.4nm/1800s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40nm/1800s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676832"/>
                  </a:ext>
                </a:extLst>
              </a:tr>
              <a:tr h="165178">
                <a:tc>
                  <a:txBody>
                    <a:bodyPr/>
                    <a:lstStyle/>
                    <a:p>
                      <a:r>
                        <a:rPr lang="en-US" sz="900" b="1" dirty="0"/>
                        <a:t>Roughness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0.67nm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Won’t 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0905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Composition (</a:t>
                      </a:r>
                      <a:r>
                        <a:rPr lang="en-US" sz="900" b="1" dirty="0" err="1"/>
                        <a:t>Ti:N:O</a:t>
                      </a:r>
                      <a:r>
                        <a:rPr lang="en-US" sz="900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46:51:3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6:4:90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0000"/>
                          </a:solidFill>
                        </a:rPr>
                        <a:t>38:39:23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FF00"/>
                          </a:solidFill>
                        </a:rPr>
                        <a:t>43:43:14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FF00"/>
                          </a:solidFill>
                        </a:rPr>
                        <a:t>43:43:14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279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2292065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D4C1-6252-A14B-B87E-3D19CB61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RRAM Process Flow Outline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BA026A-3350-FD46-A229-2B2619A143A3}"/>
              </a:ext>
            </a:extLst>
          </p:cNvPr>
          <p:cNvSpPr/>
          <p:nvPr/>
        </p:nvSpPr>
        <p:spPr>
          <a:xfrm>
            <a:off x="1453273" y="1680409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242492-3A92-1241-8B74-45269577DBA5}"/>
              </a:ext>
            </a:extLst>
          </p:cNvPr>
          <p:cNvSpPr/>
          <p:nvPr/>
        </p:nvSpPr>
        <p:spPr>
          <a:xfrm>
            <a:off x="3883530" y="1684013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9E0761-E35C-494F-8FD6-FD5F4E304238}"/>
              </a:ext>
            </a:extLst>
          </p:cNvPr>
          <p:cNvSpPr/>
          <p:nvPr/>
        </p:nvSpPr>
        <p:spPr>
          <a:xfrm>
            <a:off x="3883530" y="1420110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EFA9F8-1C80-A14A-8A5A-11BF4AD8C55A}"/>
              </a:ext>
            </a:extLst>
          </p:cNvPr>
          <p:cNvSpPr/>
          <p:nvPr/>
        </p:nvSpPr>
        <p:spPr>
          <a:xfrm>
            <a:off x="3883530" y="927775"/>
            <a:ext cx="1542176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SiO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33" name="Notched Right Arrow 32">
            <a:extLst>
              <a:ext uri="{FF2B5EF4-FFF2-40B4-BE49-F238E27FC236}">
                <a16:creationId xmlns:a16="http://schemas.microsoft.com/office/drawing/2014/main" id="{987A1A5A-9DA3-504F-928C-4431CD42388E}"/>
              </a:ext>
            </a:extLst>
          </p:cNvPr>
          <p:cNvSpPr/>
          <p:nvPr/>
        </p:nvSpPr>
        <p:spPr>
          <a:xfrm>
            <a:off x="3160986" y="1680408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Notched Right Arrow 33">
            <a:extLst>
              <a:ext uri="{FF2B5EF4-FFF2-40B4-BE49-F238E27FC236}">
                <a16:creationId xmlns:a16="http://schemas.microsoft.com/office/drawing/2014/main" id="{2C53EB7A-FC57-5F40-8519-AC2D10471A92}"/>
              </a:ext>
            </a:extLst>
          </p:cNvPr>
          <p:cNvSpPr/>
          <p:nvPr/>
        </p:nvSpPr>
        <p:spPr>
          <a:xfrm>
            <a:off x="5578084" y="1680408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Notched Right Arrow 34">
            <a:extLst>
              <a:ext uri="{FF2B5EF4-FFF2-40B4-BE49-F238E27FC236}">
                <a16:creationId xmlns:a16="http://schemas.microsoft.com/office/drawing/2014/main" id="{4B809A24-11B8-7440-952B-4400B0E4A21D}"/>
              </a:ext>
            </a:extLst>
          </p:cNvPr>
          <p:cNvSpPr/>
          <p:nvPr/>
        </p:nvSpPr>
        <p:spPr>
          <a:xfrm rot="5400000">
            <a:off x="6815372" y="2660185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BECE83D-1B27-FD48-A21D-EE3FFBB8AE79}"/>
              </a:ext>
            </a:extLst>
          </p:cNvPr>
          <p:cNvSpPr txBox="1"/>
          <p:nvPr/>
        </p:nvSpPr>
        <p:spPr>
          <a:xfrm>
            <a:off x="1491628" y="1956305"/>
            <a:ext cx="1465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Start with Si wafer</a:t>
            </a:r>
          </a:p>
          <a:p>
            <a:pPr algn="ctr"/>
            <a:r>
              <a:rPr lang="en-US" sz="1200" dirty="0"/>
              <a:t>Standard RCA Clean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901026-A97F-5742-BF3D-102626FC6661}"/>
              </a:ext>
            </a:extLst>
          </p:cNvPr>
          <p:cNvSpPr txBox="1"/>
          <p:nvPr/>
        </p:nvSpPr>
        <p:spPr>
          <a:xfrm>
            <a:off x="3537968" y="1956305"/>
            <a:ext cx="2233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Deposit 10nm Ti, 30nm Pt (AJA),</a:t>
            </a:r>
          </a:p>
          <a:p>
            <a:pPr algn="ctr"/>
            <a:r>
              <a:rPr lang="en-US" sz="1200" dirty="0"/>
              <a:t>150nm SiO</a:t>
            </a:r>
            <a:r>
              <a:rPr lang="en-US" sz="1200" baseline="-25000" dirty="0"/>
              <a:t>2</a:t>
            </a:r>
            <a:r>
              <a:rPr lang="en-US" sz="1200" dirty="0"/>
              <a:t> (ccp-dep)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522B4A2-D5EF-2745-A174-0859F5B0A83F}"/>
              </a:ext>
            </a:extLst>
          </p:cNvPr>
          <p:cNvSpPr/>
          <p:nvPr/>
        </p:nvSpPr>
        <p:spPr>
          <a:xfrm>
            <a:off x="6335947" y="1687129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A258428-197D-B24C-89B5-16A5399F04E0}"/>
              </a:ext>
            </a:extLst>
          </p:cNvPr>
          <p:cNvSpPr/>
          <p:nvPr/>
        </p:nvSpPr>
        <p:spPr>
          <a:xfrm>
            <a:off x="6335947" y="1423226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3B22089-73E1-5140-A50D-FE310F733A24}"/>
              </a:ext>
            </a:extLst>
          </p:cNvPr>
          <p:cNvSpPr/>
          <p:nvPr/>
        </p:nvSpPr>
        <p:spPr>
          <a:xfrm>
            <a:off x="6335947" y="940903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974652C-ACC3-6041-BB2A-5A859FB12389}"/>
              </a:ext>
            </a:extLst>
          </p:cNvPr>
          <p:cNvSpPr txBox="1"/>
          <p:nvPr/>
        </p:nvSpPr>
        <p:spPr>
          <a:xfrm>
            <a:off x="6222822" y="1959910"/>
            <a:ext cx="17684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Pattern trenches (PT-Ox)</a:t>
            </a:r>
          </a:p>
          <a:p>
            <a:pPr algn="ctr"/>
            <a:r>
              <a:rPr lang="en-US" sz="1200" dirty="0"/>
              <a:t>Post-metal clean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91A087B-7936-BC4E-9121-DCB7F33396C6}"/>
              </a:ext>
            </a:extLst>
          </p:cNvPr>
          <p:cNvSpPr/>
          <p:nvPr/>
        </p:nvSpPr>
        <p:spPr>
          <a:xfrm>
            <a:off x="7529065" y="929153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77929D0-C49C-2A4F-A085-522FFD53ABE2}"/>
              </a:ext>
            </a:extLst>
          </p:cNvPr>
          <p:cNvSpPr/>
          <p:nvPr/>
        </p:nvSpPr>
        <p:spPr>
          <a:xfrm>
            <a:off x="6335947" y="4112813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4F70897D-CF11-4B47-B638-1A1194FE58CC}"/>
              </a:ext>
            </a:extLst>
          </p:cNvPr>
          <p:cNvSpPr/>
          <p:nvPr/>
        </p:nvSpPr>
        <p:spPr>
          <a:xfrm>
            <a:off x="6335947" y="3848910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68CCC09-E76C-8B48-9DCF-873916EB5EA7}"/>
              </a:ext>
            </a:extLst>
          </p:cNvPr>
          <p:cNvSpPr/>
          <p:nvPr/>
        </p:nvSpPr>
        <p:spPr>
          <a:xfrm>
            <a:off x="6335947" y="3366587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310CC46-960C-6D49-BD30-F2EC47E0D3A8}"/>
              </a:ext>
            </a:extLst>
          </p:cNvPr>
          <p:cNvSpPr/>
          <p:nvPr/>
        </p:nvSpPr>
        <p:spPr>
          <a:xfrm>
            <a:off x="7529065" y="3354837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6468EC5-8ACB-F041-B16A-3B4089445A43}"/>
              </a:ext>
            </a:extLst>
          </p:cNvPr>
          <p:cNvGrpSpPr/>
          <p:nvPr/>
        </p:nvGrpSpPr>
        <p:grpSpPr>
          <a:xfrm>
            <a:off x="6335947" y="3274819"/>
            <a:ext cx="1542175" cy="574093"/>
            <a:chOff x="6335947" y="3444813"/>
            <a:chExt cx="1542175" cy="574093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6D257924-A432-5D41-84A5-245712552AB7}"/>
                </a:ext>
              </a:extLst>
            </p:cNvPr>
            <p:cNvGrpSpPr/>
            <p:nvPr/>
          </p:nvGrpSpPr>
          <p:grpSpPr>
            <a:xfrm>
              <a:off x="6335947" y="3444815"/>
              <a:ext cx="439952" cy="574091"/>
              <a:chOff x="6335947" y="3444815"/>
              <a:chExt cx="439952" cy="574091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DCF97162-B3D3-FA4E-B67E-7FF95E5787B8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0A40E69E-A8E3-4344-9AF8-D22F3BD729F2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5C377D6-5D84-9C4F-800F-14306ED758C4}"/>
                </a:ext>
              </a:extLst>
            </p:cNvPr>
            <p:cNvGrpSpPr/>
            <p:nvPr/>
          </p:nvGrpSpPr>
          <p:grpSpPr>
            <a:xfrm flipH="1">
              <a:off x="7442199" y="3444813"/>
              <a:ext cx="435923" cy="574091"/>
              <a:chOff x="6335947" y="3444815"/>
              <a:chExt cx="439952" cy="574091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7A6655BE-36D0-8646-8AA2-BF50FE4FC4A0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2E16A8C2-5F5A-C44A-ACBE-46D946550976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5055339-5ED7-E741-A18C-7231545E5DFA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HfO</a:t>
              </a:r>
              <a:r>
                <a:rPr lang="en-US" sz="700" baseline="-25000" dirty="0"/>
                <a:t>2</a:t>
              </a:r>
              <a:r>
                <a:rPr lang="en-US" sz="700" dirty="0"/>
                <a:t> </a:t>
              </a: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B8DE57BF-BFE2-264B-940A-2AD32586CA6C}"/>
              </a:ext>
            </a:extLst>
          </p:cNvPr>
          <p:cNvSpPr txBox="1"/>
          <p:nvPr/>
        </p:nvSpPr>
        <p:spPr>
          <a:xfrm>
            <a:off x="6246863" y="4395785"/>
            <a:ext cx="17203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Deposit 10nm HfO</a:t>
            </a:r>
            <a:r>
              <a:rPr lang="en-US" sz="1200" baseline="-25000" dirty="0"/>
              <a:t>2</a:t>
            </a:r>
            <a:r>
              <a:rPr lang="en-US" sz="1200" dirty="0"/>
              <a:t> (Fiji)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1A6A9271-59FD-4D42-92BF-029255B60475}"/>
              </a:ext>
            </a:extLst>
          </p:cNvPr>
          <p:cNvSpPr/>
          <p:nvPr/>
        </p:nvSpPr>
        <p:spPr>
          <a:xfrm>
            <a:off x="3883530" y="4112813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C85A03B-599D-824B-85FE-A39FD9102D75}"/>
              </a:ext>
            </a:extLst>
          </p:cNvPr>
          <p:cNvSpPr/>
          <p:nvPr/>
        </p:nvSpPr>
        <p:spPr>
          <a:xfrm>
            <a:off x="3883530" y="3848910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000555D-A1D9-9A4E-B545-610C99B0B0A9}"/>
              </a:ext>
            </a:extLst>
          </p:cNvPr>
          <p:cNvSpPr/>
          <p:nvPr/>
        </p:nvSpPr>
        <p:spPr>
          <a:xfrm>
            <a:off x="3883530" y="3366587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CC6FCCF-6460-7D40-810E-49E1C32932E6}"/>
              </a:ext>
            </a:extLst>
          </p:cNvPr>
          <p:cNvSpPr/>
          <p:nvPr/>
        </p:nvSpPr>
        <p:spPr>
          <a:xfrm>
            <a:off x="5076648" y="3354837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C08BE673-EFAF-0940-A4C4-F8700879C566}"/>
              </a:ext>
            </a:extLst>
          </p:cNvPr>
          <p:cNvGrpSpPr/>
          <p:nvPr/>
        </p:nvGrpSpPr>
        <p:grpSpPr>
          <a:xfrm>
            <a:off x="3883530" y="3274819"/>
            <a:ext cx="1542175" cy="574093"/>
            <a:chOff x="6335947" y="3444813"/>
            <a:chExt cx="1542175" cy="574093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CFCABD74-E362-C24B-B651-282F7DC4D517}"/>
                </a:ext>
              </a:extLst>
            </p:cNvPr>
            <p:cNvGrpSpPr/>
            <p:nvPr/>
          </p:nvGrpSpPr>
          <p:grpSpPr>
            <a:xfrm>
              <a:off x="6335947" y="3444815"/>
              <a:ext cx="439952" cy="574091"/>
              <a:chOff x="6335947" y="3444815"/>
              <a:chExt cx="439952" cy="574091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5955C1D-C92A-EA4E-BF11-BB2B625C6069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D851B439-0F3F-E440-B83C-BEB1A6CDB5F2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C8AEB9F4-5E9F-6943-94B7-2251C8F49FE7}"/>
                </a:ext>
              </a:extLst>
            </p:cNvPr>
            <p:cNvGrpSpPr/>
            <p:nvPr/>
          </p:nvGrpSpPr>
          <p:grpSpPr>
            <a:xfrm flipH="1">
              <a:off x="7442199" y="3444813"/>
              <a:ext cx="435923" cy="574091"/>
              <a:chOff x="6335947" y="3444815"/>
              <a:chExt cx="439952" cy="574091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86D21F9C-510F-4847-A7AD-CB541443E9DA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C40B8C03-2F00-8D4C-9A42-E0074DD10395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E4A3751B-93E9-144E-865C-C282D0571C03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HfO</a:t>
              </a:r>
              <a:r>
                <a:rPr lang="en-US" sz="700" baseline="-25000" dirty="0"/>
                <a:t>2</a:t>
              </a:r>
              <a:r>
                <a:rPr lang="en-US" sz="700" dirty="0"/>
                <a:t> 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3339CDDB-2C3A-C841-A436-5FEEC38D0F77}"/>
              </a:ext>
            </a:extLst>
          </p:cNvPr>
          <p:cNvGrpSpPr/>
          <p:nvPr/>
        </p:nvGrpSpPr>
        <p:grpSpPr>
          <a:xfrm>
            <a:off x="3883528" y="3182187"/>
            <a:ext cx="1542184" cy="575390"/>
            <a:chOff x="6335946" y="3443514"/>
            <a:chExt cx="1542184" cy="575390"/>
          </a:xfrm>
          <a:solidFill>
            <a:srgbClr val="0070C0"/>
          </a:solidFill>
        </p:grpSpPr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25BE52B6-B862-D044-AC5B-A6F79274DE53}"/>
                </a:ext>
              </a:extLst>
            </p:cNvPr>
            <p:cNvGrpSpPr/>
            <p:nvPr/>
          </p:nvGrpSpPr>
          <p:grpSpPr>
            <a:xfrm>
              <a:off x="6335946" y="3443514"/>
              <a:ext cx="528835" cy="574090"/>
              <a:chOff x="6335946" y="3443514"/>
              <a:chExt cx="528835" cy="574090"/>
            </a:xfrm>
            <a:grpFill/>
          </p:grpSpPr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7E5942DA-63E5-6F47-B1D7-9F84DC48D298}"/>
                  </a:ext>
                </a:extLst>
              </p:cNvPr>
              <p:cNvSpPr/>
              <p:nvPr/>
            </p:nvSpPr>
            <p:spPr>
              <a:xfrm>
                <a:off x="6335946" y="3444815"/>
                <a:ext cx="435925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A891C5F2-8375-0144-8795-0C087E3DED43}"/>
                  </a:ext>
                </a:extLst>
              </p:cNvPr>
              <p:cNvSpPr/>
              <p:nvPr/>
            </p:nvSpPr>
            <p:spPr>
              <a:xfrm rot="5400000">
                <a:off x="6532289" y="3685111"/>
                <a:ext cx="574090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4866FB4F-ACCA-2648-AF48-A0FCD83BBDA8}"/>
                </a:ext>
              </a:extLst>
            </p:cNvPr>
            <p:cNvGrpSpPr/>
            <p:nvPr/>
          </p:nvGrpSpPr>
          <p:grpSpPr>
            <a:xfrm flipH="1">
              <a:off x="7361451" y="3443514"/>
              <a:ext cx="516679" cy="574092"/>
              <a:chOff x="6335947" y="3443516"/>
              <a:chExt cx="521455" cy="574092"/>
            </a:xfrm>
            <a:grpFill/>
          </p:grpSpPr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171ECF21-9225-9840-AD27-64F829D3590A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431752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5AE8F003-1DC7-3049-B788-A28F439265ED}"/>
                  </a:ext>
                </a:extLst>
              </p:cNvPr>
              <p:cNvSpPr/>
              <p:nvPr/>
            </p:nvSpPr>
            <p:spPr>
              <a:xfrm rot="5400000">
                <a:off x="6524909" y="3685114"/>
                <a:ext cx="574092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82C00FA-9F33-7646-96E4-779CF0AB4580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TiN </a:t>
              </a:r>
            </a:p>
          </p:txBody>
        </p: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D959BA94-61F5-E34A-BBA2-2AD5022520B8}"/>
              </a:ext>
            </a:extLst>
          </p:cNvPr>
          <p:cNvSpPr txBox="1"/>
          <p:nvPr/>
        </p:nvSpPr>
        <p:spPr>
          <a:xfrm>
            <a:off x="3997227" y="4395785"/>
            <a:ext cx="13147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Sputter 30nm TiN</a:t>
            </a:r>
          </a:p>
        </p:txBody>
      </p:sp>
      <p:sp>
        <p:nvSpPr>
          <p:cNvPr id="118" name="Notched Right Arrow 117">
            <a:extLst>
              <a:ext uri="{FF2B5EF4-FFF2-40B4-BE49-F238E27FC236}">
                <a16:creationId xmlns:a16="http://schemas.microsoft.com/office/drawing/2014/main" id="{A1831879-381C-E148-8C3C-C4003259CCF1}"/>
              </a:ext>
            </a:extLst>
          </p:cNvPr>
          <p:cNvSpPr/>
          <p:nvPr/>
        </p:nvSpPr>
        <p:spPr>
          <a:xfrm rot="10800000">
            <a:off x="5591738" y="3848910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7A8D106B-6A71-F549-9AF7-1F289AAADB30}"/>
              </a:ext>
            </a:extLst>
          </p:cNvPr>
          <p:cNvSpPr/>
          <p:nvPr/>
        </p:nvSpPr>
        <p:spPr>
          <a:xfrm>
            <a:off x="1453273" y="4112812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5C11BA95-77E2-F741-9612-B12D3394569B}"/>
              </a:ext>
            </a:extLst>
          </p:cNvPr>
          <p:cNvSpPr/>
          <p:nvPr/>
        </p:nvSpPr>
        <p:spPr>
          <a:xfrm>
            <a:off x="1453273" y="3848909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203CDD4C-837B-1548-9E87-BFD2BD4D5BE2}"/>
              </a:ext>
            </a:extLst>
          </p:cNvPr>
          <p:cNvSpPr/>
          <p:nvPr/>
        </p:nvSpPr>
        <p:spPr>
          <a:xfrm>
            <a:off x="1453273" y="3366586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C1C9278-A1D0-A144-B4F5-DC427BFF89CB}"/>
              </a:ext>
            </a:extLst>
          </p:cNvPr>
          <p:cNvSpPr/>
          <p:nvPr/>
        </p:nvSpPr>
        <p:spPr>
          <a:xfrm>
            <a:off x="2646391" y="3354836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AE50E1F-36D0-D544-B105-B6D012A7D9A9}"/>
              </a:ext>
            </a:extLst>
          </p:cNvPr>
          <p:cNvGrpSpPr/>
          <p:nvPr/>
        </p:nvGrpSpPr>
        <p:grpSpPr>
          <a:xfrm>
            <a:off x="1453273" y="3274818"/>
            <a:ext cx="1542175" cy="574093"/>
            <a:chOff x="6335947" y="3444813"/>
            <a:chExt cx="1542175" cy="574093"/>
          </a:xfrm>
        </p:grpSpPr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25580435-F073-4C4F-AC36-F604934BFDCB}"/>
                </a:ext>
              </a:extLst>
            </p:cNvPr>
            <p:cNvGrpSpPr/>
            <p:nvPr/>
          </p:nvGrpSpPr>
          <p:grpSpPr>
            <a:xfrm>
              <a:off x="6335947" y="3444815"/>
              <a:ext cx="439952" cy="574091"/>
              <a:chOff x="6335947" y="3444815"/>
              <a:chExt cx="439952" cy="574091"/>
            </a:xfrm>
          </p:grpSpPr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95A66F8F-8C4F-CD4E-95F1-3729B8A1AD51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2EA34FB6-010B-9A41-ACDD-DEB87803370D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A7DDEBCE-11B1-B546-BB37-441A2062D4FC}"/>
                </a:ext>
              </a:extLst>
            </p:cNvPr>
            <p:cNvGrpSpPr/>
            <p:nvPr/>
          </p:nvGrpSpPr>
          <p:grpSpPr>
            <a:xfrm flipH="1">
              <a:off x="7442199" y="3444813"/>
              <a:ext cx="435923" cy="574091"/>
              <a:chOff x="6335947" y="3444815"/>
              <a:chExt cx="439952" cy="574091"/>
            </a:xfrm>
          </p:grpSpPr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B944D7F4-F4C9-DB4E-9E4A-F0AC829243E7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32380ACD-92BE-FF4B-8855-DAB558D58BE3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52C19CDF-BEBC-CE49-92E3-697A2B425FE8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HfO</a:t>
              </a:r>
              <a:r>
                <a:rPr lang="en-US" sz="700" baseline="-25000" dirty="0"/>
                <a:t>2</a:t>
              </a:r>
              <a:r>
                <a:rPr lang="en-US" sz="700" dirty="0"/>
                <a:t> </a:t>
              </a: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A4634E13-5453-AD4E-821C-5EEEEEDF3C69}"/>
              </a:ext>
            </a:extLst>
          </p:cNvPr>
          <p:cNvGrpSpPr/>
          <p:nvPr/>
        </p:nvGrpSpPr>
        <p:grpSpPr>
          <a:xfrm>
            <a:off x="1633080" y="3182186"/>
            <a:ext cx="1180550" cy="575390"/>
            <a:chOff x="6515755" y="3443514"/>
            <a:chExt cx="1180550" cy="575390"/>
          </a:xfrm>
          <a:solidFill>
            <a:srgbClr val="0070C0"/>
          </a:solidFill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9F3194A8-E2A9-F045-8353-4D0B2CFB1687}"/>
                </a:ext>
              </a:extLst>
            </p:cNvPr>
            <p:cNvGrpSpPr/>
            <p:nvPr/>
          </p:nvGrpSpPr>
          <p:grpSpPr>
            <a:xfrm>
              <a:off x="6515755" y="3443514"/>
              <a:ext cx="349026" cy="574090"/>
              <a:chOff x="6515755" y="3443514"/>
              <a:chExt cx="349026" cy="574090"/>
            </a:xfrm>
            <a:grpFill/>
          </p:grpSpPr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2DCF9E17-B967-E94A-900B-68A77523589E}"/>
                  </a:ext>
                </a:extLst>
              </p:cNvPr>
              <p:cNvSpPr/>
              <p:nvPr/>
            </p:nvSpPr>
            <p:spPr>
              <a:xfrm>
                <a:off x="6515755" y="3444815"/>
                <a:ext cx="263342" cy="9089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56D776F7-6EC0-C74A-9AC1-BDEA53D6014C}"/>
                  </a:ext>
                </a:extLst>
              </p:cNvPr>
              <p:cNvSpPr/>
              <p:nvPr/>
            </p:nvSpPr>
            <p:spPr>
              <a:xfrm rot="5400000">
                <a:off x="6532289" y="3685111"/>
                <a:ext cx="574090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5F7595D-0730-C84E-85A6-46E38C5250B8}"/>
                </a:ext>
              </a:extLst>
            </p:cNvPr>
            <p:cNvGrpSpPr/>
            <p:nvPr/>
          </p:nvGrpSpPr>
          <p:grpSpPr>
            <a:xfrm flipH="1">
              <a:off x="7361444" y="3443514"/>
              <a:ext cx="334861" cy="574092"/>
              <a:chOff x="6519446" y="3443516"/>
              <a:chExt cx="337956" cy="574092"/>
            </a:xfrm>
            <a:grpFill/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3B2029F5-CEBF-F344-A771-8566A3C8245A}"/>
                  </a:ext>
                </a:extLst>
              </p:cNvPr>
              <p:cNvSpPr/>
              <p:nvPr/>
            </p:nvSpPr>
            <p:spPr>
              <a:xfrm>
                <a:off x="6519446" y="3444815"/>
                <a:ext cx="248253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5B535FF6-9813-3F43-BCF9-2F7558A9E1A7}"/>
                  </a:ext>
                </a:extLst>
              </p:cNvPr>
              <p:cNvSpPr/>
              <p:nvPr/>
            </p:nvSpPr>
            <p:spPr>
              <a:xfrm rot="5400000">
                <a:off x="6524909" y="3685114"/>
                <a:ext cx="574092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172C72AD-BFCC-7346-97F1-9950C8155930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TiN </a:t>
              </a:r>
            </a:p>
          </p:txBody>
        </p:sp>
      </p:grpSp>
      <p:sp>
        <p:nvSpPr>
          <p:cNvPr id="160" name="TextBox 159">
            <a:extLst>
              <a:ext uri="{FF2B5EF4-FFF2-40B4-BE49-F238E27FC236}">
                <a16:creationId xmlns:a16="http://schemas.microsoft.com/office/drawing/2014/main" id="{4F69784F-0B7E-9845-92E0-CDF1990221C6}"/>
              </a:ext>
            </a:extLst>
          </p:cNvPr>
          <p:cNvSpPr txBox="1"/>
          <p:nvPr/>
        </p:nvSpPr>
        <p:spPr>
          <a:xfrm>
            <a:off x="1108513" y="4395784"/>
            <a:ext cx="2231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Pattern top electrodes (PT-MTL)</a:t>
            </a:r>
          </a:p>
          <a:p>
            <a:pPr algn="ctr"/>
            <a:r>
              <a:rPr lang="en-US" sz="1200" dirty="0"/>
              <a:t>Post-metal clean</a:t>
            </a: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51C83A30-68D3-BC48-995E-0DE800CCEB39}"/>
              </a:ext>
            </a:extLst>
          </p:cNvPr>
          <p:cNvSpPr/>
          <p:nvPr/>
        </p:nvSpPr>
        <p:spPr>
          <a:xfrm>
            <a:off x="1738745" y="3543846"/>
            <a:ext cx="969819" cy="4433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A73D9097-2E5D-5747-9D21-89CD6C4183D1}"/>
              </a:ext>
            </a:extLst>
          </p:cNvPr>
          <p:cNvSpPr txBox="1"/>
          <p:nvPr/>
        </p:nvSpPr>
        <p:spPr>
          <a:xfrm>
            <a:off x="332510" y="3089796"/>
            <a:ext cx="1061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Active device area</a:t>
            </a:r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7FA22D4A-CA53-D545-8D57-A319F4A17B31}"/>
              </a:ext>
            </a:extLst>
          </p:cNvPr>
          <p:cNvCxnSpPr>
            <a:cxnSpLocks/>
            <a:endCxn id="163" idx="1"/>
          </p:cNvCxnSpPr>
          <p:nvPr/>
        </p:nvCxnSpPr>
        <p:spPr>
          <a:xfrm>
            <a:off x="980969" y="3365713"/>
            <a:ext cx="899803" cy="2430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9" name="Notched Right Arrow 168">
            <a:extLst>
              <a:ext uri="{FF2B5EF4-FFF2-40B4-BE49-F238E27FC236}">
                <a16:creationId xmlns:a16="http://schemas.microsoft.com/office/drawing/2014/main" id="{D7BBD13E-8BE2-0241-9780-5DB66471CC3C}"/>
              </a:ext>
            </a:extLst>
          </p:cNvPr>
          <p:cNvSpPr/>
          <p:nvPr/>
        </p:nvSpPr>
        <p:spPr>
          <a:xfrm rot="10800000">
            <a:off x="3156334" y="3836915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7B931A00-90AC-7247-965F-6C1DE3AF0883}"/>
              </a:ext>
            </a:extLst>
          </p:cNvPr>
          <p:cNvSpPr txBox="1"/>
          <p:nvPr/>
        </p:nvSpPr>
        <p:spPr>
          <a:xfrm>
            <a:off x="277091" y="1098519"/>
            <a:ext cx="12602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(Not drawn to scale)</a:t>
            </a:r>
          </a:p>
        </p:txBody>
      </p:sp>
    </p:spTree>
    <p:extLst>
      <p:ext uri="{BB962C8B-B14F-4D97-AF65-F5344CB8AC3E}">
        <p14:creationId xmlns:p14="http://schemas.microsoft.com/office/powerpoint/2010/main" val="2583034787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4B866C5D-7F3A-E74D-B87C-E54DAD76099A}" vid="{73A3FCF3-AD67-A241-94C2-AC7B248971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SU_Preso_16x9_v6</Template>
  <TotalTime>20531</TotalTime>
  <Words>1248</Words>
  <Application>Microsoft Macintosh PowerPoint</Application>
  <PresentationFormat>On-screen Show (16:9)</PresentationFormat>
  <Paragraphs>277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Source Sans Pro</vt:lpstr>
      <vt:lpstr>Source Sans Pro Semibold</vt:lpstr>
      <vt:lpstr>Wingdings</vt:lpstr>
      <vt:lpstr>SU_Template_TopBar</vt:lpstr>
      <vt:lpstr>SNF RRAM Standard Process Flow and Characterization of Lesker-2 TiN</vt:lpstr>
      <vt:lpstr>Aim &amp; Goals</vt:lpstr>
      <vt:lpstr>Progress Updates: Fabrication</vt:lpstr>
      <vt:lpstr>TiN Film Comparison</vt:lpstr>
      <vt:lpstr>AJA XPS Depth Profile</vt:lpstr>
      <vt:lpstr>XPS for Lesker-1 TiN Samples</vt:lpstr>
      <vt:lpstr>XPS for Lesker-1 TiN Samples</vt:lpstr>
      <vt:lpstr>TiN Properties</vt:lpstr>
      <vt:lpstr>RRAM Process Flow Outline</vt:lpstr>
      <vt:lpstr>Progress Updates: New Samples</vt:lpstr>
      <vt:lpstr>Thank you!</vt:lpstr>
      <vt:lpstr>AFM Roughness Measurements: AJA</vt:lpstr>
      <vt:lpstr>AJA TiN Sputter Recipe: Reactive Sputtering</vt:lpstr>
      <vt:lpstr>Literature Review on TiN Sputtering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ALD Process Flow for Top-Gating 2D Materials</dc:title>
  <dc:creator>Akash Levy</dc:creator>
  <dc:description>2012 PowerPoint template redesign</dc:description>
  <cp:lastModifiedBy>Akash Levy</cp:lastModifiedBy>
  <cp:revision>22</cp:revision>
  <dcterms:created xsi:type="dcterms:W3CDTF">2019-09-24T01:20:23Z</dcterms:created>
  <dcterms:modified xsi:type="dcterms:W3CDTF">2020-02-18T23:38:20Z</dcterms:modified>
</cp:coreProperties>
</file>

<file path=docProps/thumbnail.jpeg>
</file>